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301" r:id="rId6"/>
    <p:sldId id="322" r:id="rId7"/>
    <p:sldId id="327" r:id="rId8"/>
    <p:sldId id="324" r:id="rId9"/>
    <p:sldId id="325" r:id="rId10"/>
    <p:sldId id="333" r:id="rId11"/>
    <p:sldId id="266" r:id="rId12"/>
    <p:sldId id="267" r:id="rId13"/>
    <p:sldId id="268" r:id="rId14"/>
    <p:sldId id="269" r:id="rId15"/>
    <p:sldId id="270" r:id="rId16"/>
    <p:sldId id="271" r:id="rId17"/>
    <p:sldId id="328" r:id="rId18"/>
    <p:sldId id="329" r:id="rId19"/>
    <p:sldId id="330" r:id="rId20"/>
    <p:sldId id="331" r:id="rId21"/>
    <p:sldId id="332" r:id="rId22"/>
    <p:sldId id="277" r:id="rId23"/>
    <p:sldId id="278" r:id="rId24"/>
  </p:sldIdLst>
  <p:sldSz cx="12192000" cy="6858000"/>
  <p:notesSz cx="6858000" cy="9144000"/>
  <p:embeddedFontLst>
    <p:embeddedFont>
      <p:font typeface="Nanum Gothic" panose="020B0600000101010101" charset="-12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ih7mubcLJ4M31BoxFZPrJHUlN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022E2A-D962-4BB8-9F55-8EA0A0F5B8F8}">
  <a:tblStyle styleId="{7A022E2A-D962-4BB8-9F55-8EA0A0F5B8F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FD1623-9432-4380-B6A3-870D0280EB57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6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sz="1200" b="1" dirty="0">
                <a:latin typeface="맑은 고딕" panose="020B0503020000020004" pitchFamily="50" charset="-127"/>
              </a:rPr>
              <a:t>성별 </a:t>
            </a:r>
            <a:r>
              <a:rPr lang="ko-KR" altLang="en-US" sz="1200" b="1" dirty="0">
                <a:latin typeface="맑은 고딕" panose="020B0503020000020004" pitchFamily="50" charset="-127"/>
              </a:rPr>
              <a:t>상주</a:t>
            </a:r>
            <a:r>
              <a:rPr lang="ko-KR" sz="1200" b="1" dirty="0">
                <a:latin typeface="맑은 고딕" panose="020B0503020000020004" pitchFamily="50" charset="-127"/>
              </a:rPr>
              <a:t>인구 비율</a:t>
            </a:r>
          </a:p>
        </c:rich>
      </c:tx>
      <c:layout>
        <c:manualLayout>
          <c:xMode val="edge"/>
          <c:yMode val="edge"/>
          <c:x val="0.39683118467627287"/>
          <c:y val="2.47717118644133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388635436072055"/>
          <c:y val="0.11359777173730662"/>
          <c:w val="0.86339024053057711"/>
          <c:h val="0.751442442140116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EFD32DA-3360-4114-9DF4-57D591CBF5F3}" type="CELLRANGE">
                      <a:rPr lang="en-US" altLang="ko-KR">
                        <a:latin typeface="맑은 고딕" panose="020B0503020000020004" pitchFamily="50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A0F-4B74-9F96-768750B26D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4A307D7-DD7C-40E4-96D3-A45AF496A32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A0F-4B74-9F96-768750B26D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133FF19-4D69-44A9-AB24-218BDD7C11EF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A0F-4B74-9F96-768750B26D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A65A51C-4917-4B0B-A6D5-327AA410030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A0F-4B74-9F96-768750B26D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9E3731E-333D-4390-8017-47D3CD83808C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A0F-4B74-9F96-768750B26D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3011</c:v>
                </c:pt>
                <c:pt idx="1">
                  <c:v>1585</c:v>
                </c:pt>
                <c:pt idx="2">
                  <c:v>1870</c:v>
                </c:pt>
                <c:pt idx="3">
                  <c:v>1439</c:v>
                </c:pt>
                <c:pt idx="4">
                  <c:v>969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Sheet1!$E$2:$E$6</c15:f>
                <c15:dlblRangeCache>
                  <c:ptCount val="5"/>
                  <c:pt idx="0">
                    <c:v>46%</c:v>
                  </c:pt>
                  <c:pt idx="1">
                    <c:v>47%</c:v>
                  </c:pt>
                  <c:pt idx="2">
                    <c:v>48%</c:v>
                  </c:pt>
                  <c:pt idx="3">
                    <c:v>49%</c:v>
                  </c:pt>
                  <c:pt idx="4">
                    <c:v>48%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31F1-4094-B66A-6B30B2022C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95686ED-9B30-4765-8B97-E9E435CFB90A}" type="CELLRANGE">
                      <a:rPr lang="en-US" altLang="ko-KR">
                        <a:latin typeface="맑은 고딕" panose="020B0503020000020004" pitchFamily="50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DA0F-4B74-9F96-768750B26D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4910B85-E02A-4578-ADAF-7879CF0D53A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A0F-4B74-9F96-768750B26D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ECEBB79-CE00-412E-A733-765F447527D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A0F-4B74-9F96-768750B26D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2E42512-F189-4B83-98E6-34043A43FFD2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A0F-4B74-9F96-768750B26D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69E0F27-CB85-4266-8E81-6B533FF8BC28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DA0F-4B74-9F96-768750B26D82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3496</c:v>
                </c:pt>
                <c:pt idx="1">
                  <c:v>1762</c:v>
                </c:pt>
                <c:pt idx="2">
                  <c:v>1968</c:v>
                </c:pt>
                <c:pt idx="3">
                  <c:v>1528</c:v>
                </c:pt>
                <c:pt idx="4">
                  <c:v>1004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Sheet1!$F$2:$F$6</c15:f>
                <c15:dlblRangeCache>
                  <c:ptCount val="5"/>
                  <c:pt idx="0">
                    <c:v>54%</c:v>
                  </c:pt>
                  <c:pt idx="1">
                    <c:v>53%</c:v>
                  </c:pt>
                  <c:pt idx="2">
                    <c:v>52%</c:v>
                  </c:pt>
                  <c:pt idx="3">
                    <c:v>51%</c:v>
                  </c:pt>
                  <c:pt idx="4">
                    <c:v>52%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31F1-4094-B66A-6B30B2022C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479616"/>
        <c:axId val="176252032"/>
      </c:barChart>
      <c:catAx>
        <c:axId val="17647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252032"/>
        <c:crosses val="autoZero"/>
        <c:auto val="1"/>
        <c:lblAlgn val="ctr"/>
        <c:lblOffset val="100"/>
        <c:noMultiLvlLbl val="0"/>
      </c:catAx>
      <c:valAx>
        <c:axId val="176252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479616"/>
        <c:crosses val="autoZero"/>
        <c:crossBetween val="between"/>
      </c:valAx>
      <c:spPr>
        <a:noFill/>
        <a:ln w="63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50795875900508"/>
          <c:y val="0.13112162852590115"/>
          <c:w val="0.19184167096760524"/>
          <c:h val="9.933898654069622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6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sz="1200" b="1" dirty="0">
                <a:latin typeface="맑은 고딕" panose="020B0503020000020004" pitchFamily="50" charset="-127"/>
              </a:rPr>
              <a:t>성별 유동인구 비율</a:t>
            </a:r>
          </a:p>
        </c:rich>
      </c:tx>
      <c:layout>
        <c:manualLayout>
          <c:xMode val="edge"/>
          <c:yMode val="edge"/>
          <c:x val="0.39683118467627287"/>
          <c:y val="2.477171186441333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388635436072055"/>
          <c:y val="0.11359777173730662"/>
          <c:w val="0.83636069335790897"/>
          <c:h val="0.751442442140116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9BBE29F-AED4-42F9-B596-70F3F00709F0}" type="CELLRANGE">
                      <a:rPr lang="en-US" altLang="ko-KR">
                        <a:latin typeface="맑은 고딕" panose="020B0503020000020004" pitchFamily="50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DBF-4D3B-90A0-73DDE33F6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2033F0E-161F-48A2-9301-A0CC27D59D0C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ADBF-4D3B-90A0-73DDE33F6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2B1CE95-98B1-4C5F-9295-07D0C29659B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DBF-4D3B-90A0-73DDE33F6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35C6E94D-8B7F-4BAB-82DE-770F1E24E72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ADBF-4D3B-90A0-73DDE33F6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3BD92977-9058-4D48-8912-1019FA98D9E4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ADBF-4D3B-90A0-73DDE33F6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3535484</c:v>
                </c:pt>
                <c:pt idx="1">
                  <c:v>3427622</c:v>
                </c:pt>
                <c:pt idx="2">
                  <c:v>2857533</c:v>
                </c:pt>
                <c:pt idx="3">
                  <c:v>2392487</c:v>
                </c:pt>
                <c:pt idx="4">
                  <c:v>1678569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Sheet1!$M$2:$M$6</c15:f>
                <c15:dlblRangeCache>
                  <c:ptCount val="5"/>
                  <c:pt idx="0">
                    <c:v>46%</c:v>
                  </c:pt>
                  <c:pt idx="1">
                    <c:v>47%</c:v>
                  </c:pt>
                  <c:pt idx="2">
                    <c:v>45%</c:v>
                  </c:pt>
                  <c:pt idx="3">
                    <c:v>46%</c:v>
                  </c:pt>
                  <c:pt idx="4">
                    <c:v>47%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31F1-4094-B66A-6B30B2022C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92AE972-2D36-472B-AEDA-8992AF35DABA}" type="CELLRANGE">
                      <a:rPr lang="en-US" altLang="ko-KR">
                        <a:latin typeface="맑은 고딕" panose="020B0503020000020004" pitchFamily="50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6-ADBF-4D3B-90A0-73DDE33F6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45D5989-0E8F-473F-B8AD-143A7B920284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ADBF-4D3B-90A0-73DDE33F6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7733865-A75D-41E6-B58E-0F6A25CBD0F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ADBF-4D3B-90A0-73DDE33F62B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841D5352-16A7-4C70-A3EA-6394C02754B7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ADBF-4D3B-90A0-73DDE33F62B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AFA391B-F387-4BEC-BA33-774B563118C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ADBF-4D3B-90A0-73DDE33F6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4140725</c:v>
                </c:pt>
                <c:pt idx="1">
                  <c:v>3941304</c:v>
                </c:pt>
                <c:pt idx="2">
                  <c:v>3512720</c:v>
                </c:pt>
                <c:pt idx="3">
                  <c:v>2810437</c:v>
                </c:pt>
                <c:pt idx="4">
                  <c:v>1929549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Sheet1!$N$2:$N$6</c15:f>
                <c15:dlblRangeCache>
                  <c:ptCount val="5"/>
                  <c:pt idx="0">
                    <c:v>54%</c:v>
                  </c:pt>
                  <c:pt idx="1">
                    <c:v>53%</c:v>
                  </c:pt>
                  <c:pt idx="2">
                    <c:v>55%</c:v>
                  </c:pt>
                  <c:pt idx="3">
                    <c:v>54%</c:v>
                  </c:pt>
                  <c:pt idx="4">
                    <c:v>53%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31F1-4094-B66A-6B30B2022C2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76538752"/>
        <c:axId val="176540288"/>
      </c:barChart>
      <c:catAx>
        <c:axId val="17653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540288"/>
        <c:crosses val="autoZero"/>
        <c:auto val="1"/>
        <c:lblAlgn val="ctr"/>
        <c:lblOffset val="100"/>
        <c:noMultiLvlLbl val="0"/>
      </c:catAx>
      <c:valAx>
        <c:axId val="176540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538752"/>
        <c:crosses val="autoZero"/>
        <c:crossBetween val="between"/>
      </c:valAx>
      <c:spPr>
        <a:noFill/>
        <a:ln w="63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750795875900508"/>
          <c:y val="0.13112162852590115"/>
          <c:w val="0.19082652569714437"/>
          <c:h val="9.933898654069622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6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latin typeface="맑은 고딕" panose="020B0503020000020004" pitchFamily="50" charset="-127"/>
              </a:rPr>
              <a:t>연령별 상주인구 </a:t>
            </a:r>
            <a:r>
              <a:rPr lang="ko-KR" sz="1200" b="1" dirty="0">
                <a:latin typeface="맑은 고딕" panose="020B0503020000020004" pitchFamily="50" charset="-127"/>
              </a:rPr>
              <a:t>비율</a:t>
            </a:r>
          </a:p>
        </c:rich>
      </c:tx>
      <c:layout>
        <c:manualLayout>
          <c:xMode val="edge"/>
          <c:yMode val="edge"/>
          <c:x val="0.363879681641866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683782416356395"/>
          <c:y val="0.11359783338421696"/>
          <c:w val="0.71167118560512699"/>
          <c:h val="0.7514424421401165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10대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700</c:v>
                </c:pt>
                <c:pt idx="1">
                  <c:v>190</c:v>
                </c:pt>
                <c:pt idx="2">
                  <c:v>643</c:v>
                </c:pt>
                <c:pt idx="3">
                  <c:v>467</c:v>
                </c:pt>
                <c:pt idx="4">
                  <c:v>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1-4094-B66A-6B30B2022C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1265</c:v>
                </c:pt>
                <c:pt idx="1">
                  <c:v>902</c:v>
                </c:pt>
                <c:pt idx="2">
                  <c:v>498</c:v>
                </c:pt>
                <c:pt idx="3">
                  <c:v>450</c:v>
                </c:pt>
                <c:pt idx="4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1-4094-B66A-6B30B2022C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1512</c:v>
                </c:pt>
                <c:pt idx="1">
                  <c:v>732</c:v>
                </c:pt>
                <c:pt idx="2">
                  <c:v>544</c:v>
                </c:pt>
                <c:pt idx="3">
                  <c:v>450</c:v>
                </c:pt>
                <c:pt idx="4">
                  <c:v>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B1-440A-9831-069298B5E1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1007</c:v>
                </c:pt>
                <c:pt idx="1">
                  <c:v>361</c:v>
                </c:pt>
                <c:pt idx="2">
                  <c:v>613</c:v>
                </c:pt>
                <c:pt idx="3">
                  <c:v>525</c:v>
                </c:pt>
                <c:pt idx="4">
                  <c:v>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B1-440A-9831-069298B5E1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912</c:v>
                </c:pt>
                <c:pt idx="1">
                  <c:v>430</c:v>
                </c:pt>
                <c:pt idx="2">
                  <c:v>636</c:v>
                </c:pt>
                <c:pt idx="3">
                  <c:v>498</c:v>
                </c:pt>
                <c:pt idx="4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B1-440A-9831-069298B5E1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60대 이상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1111</c:v>
                </c:pt>
                <c:pt idx="1">
                  <c:v>732</c:v>
                </c:pt>
                <c:pt idx="2">
                  <c:v>904</c:v>
                </c:pt>
                <c:pt idx="3">
                  <c:v>577</c:v>
                </c:pt>
                <c:pt idx="4">
                  <c:v>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B1-440A-9831-069298B5E1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354816"/>
        <c:axId val="176356352"/>
      </c:barChart>
      <c:catAx>
        <c:axId val="17635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356352"/>
        <c:crosses val="autoZero"/>
        <c:auto val="1"/>
        <c:lblAlgn val="ctr"/>
        <c:lblOffset val="100"/>
        <c:noMultiLvlLbl val="0"/>
      </c:catAx>
      <c:valAx>
        <c:axId val="17635635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6354816"/>
        <c:crosses val="autoZero"/>
        <c:crossBetween val="between"/>
      </c:valAx>
      <c:spPr>
        <a:noFill/>
        <a:ln w="63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5338336598212317"/>
          <c:y val="0.10106469001632218"/>
          <c:w val="0.14661663401787681"/>
          <c:h val="0.790645937713740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6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latin typeface="맑은 고딕" panose="020B0503020000020004" pitchFamily="50" charset="-127"/>
              </a:rPr>
              <a:t>연령별</a:t>
            </a:r>
            <a:r>
              <a:rPr lang="ko-KR" sz="1200" b="1" dirty="0">
                <a:latin typeface="맑은 고딕" panose="020B0503020000020004" pitchFamily="50" charset="-127"/>
              </a:rPr>
              <a:t> 유동인구 비율</a:t>
            </a:r>
          </a:p>
        </c:rich>
      </c:tx>
      <c:layout>
        <c:manualLayout>
          <c:xMode val="edge"/>
          <c:yMode val="edge"/>
          <c:x val="0.36329633383844701"/>
          <c:y val="2.477124074727102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411335054746688"/>
          <c:y val="0.11359777173730662"/>
          <c:w val="0.71038733120747677"/>
          <c:h val="0.7514424421401165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10대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1309815</c:v>
                </c:pt>
                <c:pt idx="1">
                  <c:v>748770</c:v>
                </c:pt>
                <c:pt idx="2">
                  <c:v>1314238</c:v>
                </c:pt>
                <c:pt idx="3">
                  <c:v>1092599</c:v>
                </c:pt>
                <c:pt idx="4">
                  <c:v>450614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1-4094-B66A-6B30B2022C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1155176</c:v>
                </c:pt>
                <c:pt idx="1">
                  <c:v>1525266</c:v>
                </c:pt>
                <c:pt idx="2">
                  <c:v>704978</c:v>
                </c:pt>
                <c:pt idx="3">
                  <c:v>597386</c:v>
                </c:pt>
                <c:pt idx="4">
                  <c:v>521354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1-4094-B66A-6B30B2022C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1480333</c:v>
                </c:pt>
                <c:pt idx="1">
                  <c:v>1431254</c:v>
                </c:pt>
                <c:pt idx="2">
                  <c:v>846903</c:v>
                </c:pt>
                <c:pt idx="3">
                  <c:v>684268</c:v>
                </c:pt>
                <c:pt idx="4">
                  <c:v>633874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3-4DA6-9073-5AD451D453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1281626</c:v>
                </c:pt>
                <c:pt idx="1">
                  <c:v>1029229</c:v>
                </c:pt>
                <c:pt idx="2">
                  <c:v>886157</c:v>
                </c:pt>
                <c:pt idx="3">
                  <c:v>817219</c:v>
                </c:pt>
                <c:pt idx="4">
                  <c:v>529879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3-4DA6-9073-5AD451D453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989793</c:v>
                </c:pt>
                <c:pt idx="1">
                  <c:v>1001598</c:v>
                </c:pt>
                <c:pt idx="2">
                  <c:v>1009712</c:v>
                </c:pt>
                <c:pt idx="3">
                  <c:v>819667</c:v>
                </c:pt>
                <c:pt idx="4">
                  <c:v>487453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3-4DA6-9073-5AD451D45329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60대 이상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삼전로13길</c:v>
                </c:pt>
                <c:pt idx="1">
                  <c:v>동작대로7길</c:v>
                </c:pt>
                <c:pt idx="2">
                  <c:v>봉화산로56길</c:v>
                </c:pt>
                <c:pt idx="3">
                  <c:v>동남로20길</c:v>
                </c:pt>
                <c:pt idx="4">
                  <c:v>오류로8길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1459467</c:v>
                </c:pt>
                <c:pt idx="1">
                  <c:v>1632809</c:v>
                </c:pt>
                <c:pt idx="2">
                  <c:v>1608266</c:v>
                </c:pt>
                <c:pt idx="3">
                  <c:v>1191787</c:v>
                </c:pt>
                <c:pt idx="4">
                  <c:v>984947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53-4DA6-9073-5AD451D45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179392"/>
        <c:axId val="211180928"/>
      </c:barChart>
      <c:catAx>
        <c:axId val="2111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180928"/>
        <c:crosses val="autoZero"/>
        <c:auto val="1"/>
        <c:lblAlgn val="ctr"/>
        <c:lblOffset val="100"/>
        <c:noMultiLvlLbl val="0"/>
      </c:catAx>
      <c:valAx>
        <c:axId val="21118092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1179392"/>
        <c:crosses val="autoZero"/>
        <c:crossBetween val="between"/>
      </c:valAx>
      <c:spPr>
        <a:solidFill>
          <a:schemeClr val="bg1"/>
        </a:solidFill>
        <a:ln w="635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5768831768097042"/>
          <c:y val="0.11108363133767067"/>
          <c:w val="0.12973593589556126"/>
          <c:h val="0.635352347232839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91603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64" name="Google Shape;26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283" name="Google Shape;28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309" name="Google Shape;3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ko-KR"/>
              <a:t>사용 툴: Flask, JavaScript, Html</a:t>
            </a:r>
            <a:endParaRPr/>
          </a:p>
        </p:txBody>
      </p:sp>
      <p:sp>
        <p:nvSpPr>
          <p:cNvPr id="435" name="Google Shape;43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ko-KR"/>
              <a:t>앞 페이지의 검색어(도로명)을 기반한 평균 매출 Top5 및 수치 시각화 그래프, 지도 API가 구현되어 있음. (그래픽 시각화는 파이썬 라이브러리 Seaborn을 사용함.)</a:t>
            </a:r>
            <a:endParaRPr/>
          </a:p>
        </p:txBody>
      </p:sp>
      <p:sp>
        <p:nvSpPr>
          <p:cNvPr id="454" name="Google Shape;45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472" name="Google Shape;47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ko-KR" dirty="0"/>
              <a:t>카카오 맵 </a:t>
            </a:r>
            <a:r>
              <a:rPr lang="ko-KR" dirty="0" err="1"/>
              <a:t>로드뷰를</a:t>
            </a:r>
            <a:r>
              <a:rPr lang="ko-KR" dirty="0"/>
              <a:t> 통해 실제 상권의 분위기를 간접적으로 확인할 수 있음.</a:t>
            </a:r>
            <a:endParaRPr dirty="0"/>
          </a:p>
        </p:txBody>
      </p:sp>
      <p:sp>
        <p:nvSpPr>
          <p:cNvPr id="494" name="Google Shape;49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514" name="Google Shape;51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algun Gothic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dirty="0"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/>
          </a:p>
        </p:txBody>
      </p:sp>
      <p:sp>
        <p:nvSpPr>
          <p:cNvPr id="127" name="Google Shape;12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fld id="{00000000-1234-1234-1234-123412341234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9009E6-6C2C-46D6-AFA9-4281D1E64FEC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25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6</a:t>
            </a:fld>
            <a:endParaRPr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7</a:t>
            </a:fld>
            <a:endParaRPr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6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 dirty="0"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8</a:t>
            </a:fld>
            <a:endParaRPr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9</a:t>
            </a:fld>
            <a:endParaRPr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354965"/>
            <a:ext cx="10516235" cy="58223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미가바리</a:t>
            </a: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36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>
            <a:spLocks noGrp="1"/>
          </p:cNvSpPr>
          <p:nvPr>
            <p:ph type="body" idx="1"/>
          </p:nvPr>
        </p:nvSpPr>
        <p:spPr>
          <a:xfrm>
            <a:off x="838200" y="355107"/>
            <a:ext cx="10515600" cy="582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446722" y="1808672"/>
            <a:ext cx="9298555" cy="1465695"/>
          </a:xfrm>
          <a:prstGeom prst="rect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0" tIns="360000" rIns="720000" bIns="360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 매출 데이터를 활용한 창업 업종 추천</a:t>
            </a:r>
            <a:endParaRPr sz="3200" b="1" i="0" u="none" strike="noStrike" cap="none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995185" y="3917404"/>
            <a:ext cx="420163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2000" b="1" i="0" u="sng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공원석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김예은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이동호</a:t>
            </a:r>
            <a:br>
              <a: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6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정관우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정성민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91650" y="6396335"/>
            <a:ext cx="2800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 23기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2020.04.09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/>
        </p:nvSpPr>
        <p:spPr>
          <a:xfrm>
            <a:off x="152399" y="729624"/>
            <a:ext cx="11666758" cy="557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입력 상권과 속성 및 매출 특징이 비슷한 유사 상권 </a:t>
            </a:r>
            <a:r>
              <a:rPr lang="en-US" altLang="ko-KR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5</a:t>
            </a: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개 추출</a:t>
            </a:r>
            <a:endParaRPr sz="16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상권간 유사도 측정 기준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: 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상주 인구 비율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유동인구 비율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, 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매출</a:t>
            </a:r>
            <a:endParaRPr lang="en-US" altLang="ko-KR" sz="1400" b="0" i="0" u="none" strike="noStrike" cap="none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유동인구</a:t>
            </a:r>
            <a:r>
              <a:rPr lang="en-US" altLang="ko-KR" sz="12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상주인구 등 상권 속성만을 기준으로 유사도 측정 시 모든 상권의 유사도가 높게 나옴 </a:t>
            </a:r>
            <a:r>
              <a:rPr lang="en-US" altLang="ko-KR" sz="1200" dirty="0">
                <a:solidFill>
                  <a:schemeClr val="dk1"/>
                </a:solidFill>
                <a:latin typeface="+mj-ea"/>
                <a:cs typeface="Malgun Gothic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dk1"/>
                </a:solidFill>
                <a:latin typeface="+mj-ea"/>
                <a:cs typeface="Malgun Gothic"/>
                <a:sym typeface="Wingdings" panose="05000000000000000000" pitchFamily="2" charset="2"/>
              </a:rPr>
              <a:t>유사 상권 선정의 명확한 기준 필요</a:t>
            </a:r>
            <a:endParaRPr lang="en-US" altLang="ko-KR" sz="1200" dirty="0">
              <a:solidFill>
                <a:schemeClr val="dk1"/>
              </a:solidFill>
              <a:latin typeface="+mj-ea"/>
              <a:cs typeface="Malgun Gothic"/>
              <a:sym typeface="Wingdings" panose="05000000000000000000" pitchFamily="2" charset="2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+mj-ea"/>
                <a:cs typeface="Malgun Gothic"/>
                <a:sym typeface="Malgun Gothic"/>
              </a:rPr>
              <a:t>상권 속성에 매출 데이터를 추가하여 유사도 측정에 정확도를 높임</a:t>
            </a: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7" name="Google Shape;24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j-ea"/>
                <a:ea typeface="+mj-ea"/>
              </a:rPr>
              <a:t>10</a:t>
            </a:fld>
            <a:endParaRPr>
              <a:latin typeface="+mj-ea"/>
              <a:ea typeface="+mj-ea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aphicFrame>
        <p:nvGraphicFramePr>
          <p:cNvPr id="257" name="Google Shape;257;p10"/>
          <p:cNvGraphicFramePr/>
          <p:nvPr/>
        </p:nvGraphicFramePr>
        <p:xfrm>
          <a:off x="646132" y="1742348"/>
          <a:ext cx="5334107" cy="2535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8" name="Google Shape;258;p10"/>
          <p:cNvGraphicFramePr/>
          <p:nvPr/>
        </p:nvGraphicFramePr>
        <p:xfrm>
          <a:off x="646132" y="4301786"/>
          <a:ext cx="5362483" cy="2535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9" name="Google Shape;259;p10"/>
          <p:cNvGraphicFramePr/>
          <p:nvPr/>
        </p:nvGraphicFramePr>
        <p:xfrm>
          <a:off x="5872961" y="1756768"/>
          <a:ext cx="6166640" cy="2535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60" name="Google Shape;260;p10"/>
          <p:cNvGraphicFramePr/>
          <p:nvPr/>
        </p:nvGraphicFramePr>
        <p:xfrm>
          <a:off x="6008615" y="4322802"/>
          <a:ext cx="6030987" cy="2535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7" name="Google Shape;393;p15">
            <a:extLst>
              <a:ext uri="{FF2B5EF4-FFF2-40B4-BE49-F238E27FC236}">
                <a16:creationId xmlns:a16="http://schemas.microsoft.com/office/drawing/2014/main" id="{17AD8E74-49E7-4BDD-9421-97C081F706EF}"/>
              </a:ext>
            </a:extLst>
          </p:cNvPr>
          <p:cNvGrpSpPr/>
          <p:nvPr/>
        </p:nvGrpSpPr>
        <p:grpSpPr>
          <a:xfrm>
            <a:off x="152399" y="256645"/>
            <a:ext cx="4153383" cy="400110"/>
            <a:chOff x="152399" y="308600"/>
            <a:chExt cx="4153383" cy="400110"/>
          </a:xfrm>
        </p:grpSpPr>
        <p:sp>
          <p:nvSpPr>
            <p:cNvPr id="28" name="Google Shape;394;p15">
              <a:extLst>
                <a:ext uri="{FF2B5EF4-FFF2-40B4-BE49-F238E27FC236}">
                  <a16:creationId xmlns:a16="http://schemas.microsoft.com/office/drawing/2014/main" id="{D3B5EC98-0965-494A-A19A-DDB99B6DF31D}"/>
                </a:ext>
              </a:extLst>
            </p:cNvPr>
            <p:cNvSpPr txBox="1"/>
            <p:nvPr/>
          </p:nvSpPr>
          <p:spPr>
            <a:xfrm>
              <a:off x="152399" y="308600"/>
              <a:ext cx="41533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No.3 </a:t>
              </a:r>
              <a:r>
                <a:rPr lang="ko-KR" altLang="en-US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 수집 및 분석</a:t>
              </a:r>
              <a:r>
                <a:rPr lang="en-US" altLang="ko-KR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_</a:t>
              </a:r>
              <a:r>
                <a:rPr lang="ko-KR" altLang="en-US" sz="1200" b="1" dirty="0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 개요</a:t>
              </a:r>
              <a:endParaRPr lang="ko-KR" altLang="en-US"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29" name="Google Shape;395;p15">
              <a:extLst>
                <a:ext uri="{FF2B5EF4-FFF2-40B4-BE49-F238E27FC236}">
                  <a16:creationId xmlns:a16="http://schemas.microsoft.com/office/drawing/2014/main" id="{64EB7B87-A701-493F-9979-9C7063EC4CC9}"/>
                </a:ext>
              </a:extLst>
            </p:cNvPr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B4668B2-CE13-43A5-A4C8-7987E0CF6211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31" name="Google Shape;114;p3">
              <a:extLst>
                <a:ext uri="{FF2B5EF4-FFF2-40B4-BE49-F238E27FC236}">
                  <a16:creationId xmlns:a16="http://schemas.microsoft.com/office/drawing/2014/main" id="{1F4153EE-5A04-4890-B1D5-5D039B7182F7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15;p3">
              <a:extLst>
                <a:ext uri="{FF2B5EF4-FFF2-40B4-BE49-F238E27FC236}">
                  <a16:creationId xmlns:a16="http://schemas.microsoft.com/office/drawing/2014/main" id="{FA4FDA48-0E35-41BD-9EEA-53B267C7B9A5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16;p3">
              <a:extLst>
                <a:ext uri="{FF2B5EF4-FFF2-40B4-BE49-F238E27FC236}">
                  <a16:creationId xmlns:a16="http://schemas.microsoft.com/office/drawing/2014/main" id="{EC69C88A-258C-4D82-B6D2-1A8EA3E764D1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8;p3">
              <a:extLst>
                <a:ext uri="{FF2B5EF4-FFF2-40B4-BE49-F238E27FC236}">
                  <a16:creationId xmlns:a16="http://schemas.microsoft.com/office/drawing/2014/main" id="{8E8105F7-A8AA-4B4B-87FF-0D3F4E290019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19;p3">
              <a:extLst>
                <a:ext uri="{FF2B5EF4-FFF2-40B4-BE49-F238E27FC236}">
                  <a16:creationId xmlns:a16="http://schemas.microsoft.com/office/drawing/2014/main" id="{77B0E4AB-234B-4780-A574-84C4222A3CEC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1"/>
          <p:cNvGrpSpPr/>
          <p:nvPr/>
        </p:nvGrpSpPr>
        <p:grpSpPr>
          <a:xfrm>
            <a:off x="152399" y="256645"/>
            <a:ext cx="4389121" cy="400069"/>
            <a:chOff x="152399" y="308600"/>
            <a:chExt cx="4389121" cy="400069"/>
          </a:xfrm>
        </p:grpSpPr>
        <p:sp>
          <p:nvSpPr>
            <p:cNvPr id="267" name="Google Shape;267;p11"/>
            <p:cNvSpPr txBox="1"/>
            <p:nvPr/>
          </p:nvSpPr>
          <p:spPr>
            <a:xfrm>
              <a:off x="152399" y="308600"/>
              <a:ext cx="438912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No.3 데이터 수집 및 </a:t>
              </a:r>
              <a:r>
                <a:rPr lang="ko-KR" sz="2000" b="1" i="0" u="none" strike="noStrike" cap="none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분석_</a:t>
              </a:r>
              <a:r>
                <a:rPr lang="ko-KR" sz="1200" b="1" i="0" u="none" strike="noStrike" cap="none" dirty="0" err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</a:t>
              </a:r>
              <a:r>
                <a:rPr lang="ko-KR" sz="1200" b="1" i="0" u="none" strike="noStrike" cap="none" dirty="0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 </a:t>
              </a:r>
              <a:r>
                <a:rPr lang="ko-KR" sz="1200" b="1" i="0" u="none" strike="noStrike" cap="none" dirty="0" err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전처리</a:t>
              </a:r>
              <a:endParaRPr sz="20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268" name="Google Shape;268;p11"/>
            <p:cNvCxnSpPr/>
            <p:nvPr/>
          </p:nvCxnSpPr>
          <p:spPr>
            <a:xfrm>
              <a:off x="180975" y="674370"/>
              <a:ext cx="4279265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9" name="Google Shape;26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>
                <a:latin typeface="+mj-ea"/>
                <a:ea typeface="+mj-ea"/>
              </a:rPr>
              <a:t>11</a:t>
            </a:fld>
            <a:endParaRPr>
              <a:latin typeface="+mj-ea"/>
              <a:ea typeface="+mj-ea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271" name="Google Shape;2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276" y="775877"/>
            <a:ext cx="5272318" cy="581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1"/>
          <p:cNvSpPr txBox="1"/>
          <p:nvPr/>
        </p:nvSpPr>
        <p:spPr>
          <a:xfrm>
            <a:off x="5765108" y="834845"/>
            <a:ext cx="6117800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사용 데이터</a:t>
            </a:r>
            <a:endParaRPr sz="16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47675" marR="0" lvl="1" indent="-2651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서울시_상권_매출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(월, 요일, 시간, 성별, 연령).csv (80개 컬럼)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7675" marR="0" lvl="1" indent="-2651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서울시_상권_상주인구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(성별, 연령, 아파트거주여부).csv (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30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개 컬럼)</a:t>
            </a: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47675" marR="0" lvl="1" indent="-26511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4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서울시_상권_추정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유동인구(연령, 성별).csv (532개 컬럼)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30238" marR="0" lvl="1" indent="-2746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 상권 별 업종 매출 데이터</a:t>
            </a: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상권마다 모든 업종의 매출 데이터가 존재하는 것은 아님 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lvl="2">
              <a:spcBef>
                <a:spcPts val="500"/>
              </a:spcBef>
              <a:buClr>
                <a:schemeClr val="dk1"/>
              </a:buClr>
              <a:buSzPts val="1200"/>
            </a:pPr>
            <a:r>
              <a:rPr lang="en-US" altLang="ko-KR" sz="12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→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데이터가 없는 업종의 매출을 0으로 처리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lvl="2">
              <a:spcBef>
                <a:spcPts val="500"/>
              </a:spcBef>
              <a:buClr>
                <a:schemeClr val="dk1"/>
              </a:buClr>
              <a:buSzPts val="1200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→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유사도 측정에 미치는 영향 최소화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63개의 업종 중 분석가능한 양의 매출데이터를 가진 25개 업종을 1차 선별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프로젝트 목적인 창업/이전에 맞지 않는 ‘일반의원‘, ‘치과의원‘, ’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한의원’을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제외하고 </a:t>
            </a:r>
            <a:r>
              <a:rPr lang="ko-KR" sz="1200" b="0" i="0" u="sng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최종적으로 22개 업종 선정</a:t>
            </a:r>
            <a:endParaRPr lang="en-US" altLang="ko-KR" sz="1200" u="sng" dirty="0">
              <a:solidFill>
                <a:schemeClr val="dk1"/>
              </a:solidFill>
              <a:latin typeface="+mj-ea"/>
              <a:ea typeface="+mj-ea"/>
              <a:cs typeface="Malgun Gothic"/>
              <a:sym typeface="Malgun Gothic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30238" marR="0" lvl="1" indent="-27463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 상주인구 데이터, 서울시 추정 유동인구 데이터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상주인구, 유동인구의 구성비를 비교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93763" lvl="2">
              <a:spcBef>
                <a:spcPts val="500"/>
              </a:spcBef>
              <a:buClr>
                <a:schemeClr val="dk1"/>
              </a:buClr>
              <a:buSzPts val="1200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	</a:t>
            </a:r>
            <a:r>
              <a:rPr lang="en-US" altLang="ko-KR" sz="12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→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 각 데이터를 총 상주인구, 총 유동인구로 나누어 비율을 계산</a:t>
            </a:r>
            <a:endParaRPr sz="12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803275" marR="0" lvl="2" indent="-1730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－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요일 별 데이터를 주중과 주말로 구분하여 정리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43000" marR="0" lvl="2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B3F1D5-C4AF-487D-9AEE-59F3EB8057CA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7" name="Google Shape;114;p3">
              <a:extLst>
                <a:ext uri="{FF2B5EF4-FFF2-40B4-BE49-F238E27FC236}">
                  <a16:creationId xmlns:a16="http://schemas.microsoft.com/office/drawing/2014/main" id="{C88EF052-81FC-4151-8262-51E0B6833897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5;p3">
              <a:extLst>
                <a:ext uri="{FF2B5EF4-FFF2-40B4-BE49-F238E27FC236}">
                  <a16:creationId xmlns:a16="http://schemas.microsoft.com/office/drawing/2014/main" id="{4C14EE77-FB99-4187-84E0-9C1FBE3C74D9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6;p3">
              <a:extLst>
                <a:ext uri="{FF2B5EF4-FFF2-40B4-BE49-F238E27FC236}">
                  <a16:creationId xmlns:a16="http://schemas.microsoft.com/office/drawing/2014/main" id="{58743814-FFD7-477D-A573-690399879395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8;p3">
              <a:extLst>
                <a:ext uri="{FF2B5EF4-FFF2-40B4-BE49-F238E27FC236}">
                  <a16:creationId xmlns:a16="http://schemas.microsoft.com/office/drawing/2014/main" id="{FE406829-14FC-4DC7-9B2F-B1D0B234451A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9;p3">
              <a:extLst>
                <a:ext uri="{FF2B5EF4-FFF2-40B4-BE49-F238E27FC236}">
                  <a16:creationId xmlns:a16="http://schemas.microsoft.com/office/drawing/2014/main" id="{EEEFBF8D-E53B-414A-84D1-CCF62D2170E3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2"/>
          <p:cNvGrpSpPr/>
          <p:nvPr/>
        </p:nvGrpSpPr>
        <p:grpSpPr>
          <a:xfrm>
            <a:off x="152399" y="256645"/>
            <a:ext cx="4399281" cy="584735"/>
            <a:chOff x="152399" y="308600"/>
            <a:chExt cx="4153383" cy="584735"/>
          </a:xfrm>
        </p:grpSpPr>
        <p:sp>
          <p:nvSpPr>
            <p:cNvPr id="286" name="Google Shape;286;p12"/>
            <p:cNvSpPr txBox="1"/>
            <p:nvPr/>
          </p:nvSpPr>
          <p:spPr>
            <a:xfrm>
              <a:off x="152399" y="308600"/>
              <a:ext cx="4153383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No.3 데이터 수집 및 분석_</a:t>
              </a:r>
              <a:r>
                <a:rPr lang="ko-KR" sz="1200" b="1" i="0" u="none" strike="noStrike" cap="none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전처리</a:t>
              </a:r>
              <a:endParaRPr sz="12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87" name="Google Shape;287;p12"/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88" name="Google Shape;288;p12"/>
          <p:cNvSpPr txBox="1">
            <a:spLocks noGrp="1"/>
          </p:cNvSpPr>
          <p:nvPr>
            <p:ph type="body" idx="1"/>
          </p:nvPr>
        </p:nvSpPr>
        <p:spPr>
          <a:xfrm>
            <a:off x="256309" y="779499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290" name="Google Shape;290;p12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447" y="1187695"/>
            <a:ext cx="5701843" cy="191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353" y="3848789"/>
            <a:ext cx="3642906" cy="250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3353" y="454655"/>
            <a:ext cx="3642906" cy="173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3353" y="2260560"/>
            <a:ext cx="3642906" cy="1175131"/>
          </a:xfrm>
          <a:prstGeom prst="rect">
            <a:avLst/>
          </a:prstGeom>
          <a:solidFill>
            <a:srgbClr val="002060"/>
          </a:solidFill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7447" y="4005626"/>
            <a:ext cx="5701843" cy="207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2"/>
          <p:cNvSpPr/>
          <p:nvPr/>
        </p:nvSpPr>
        <p:spPr>
          <a:xfrm>
            <a:off x="3188934" y="3293533"/>
            <a:ext cx="458868" cy="5766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8935377" y="3504435"/>
            <a:ext cx="198858" cy="2676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2"/>
          <p:cNvSpPr txBox="1"/>
          <p:nvPr/>
        </p:nvSpPr>
        <p:spPr>
          <a:xfrm>
            <a:off x="205753" y="716009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결과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3357DD-2908-4146-93E2-6600FC4C30D8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4" name="Google Shape;114;p3">
              <a:extLst>
                <a:ext uri="{FF2B5EF4-FFF2-40B4-BE49-F238E27FC236}">
                  <a16:creationId xmlns:a16="http://schemas.microsoft.com/office/drawing/2014/main" id="{4134A7FE-7F21-4DCE-B775-CEA7A26C5A2A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115;p3">
              <a:extLst>
                <a:ext uri="{FF2B5EF4-FFF2-40B4-BE49-F238E27FC236}">
                  <a16:creationId xmlns:a16="http://schemas.microsoft.com/office/drawing/2014/main" id="{4349FA8B-D92A-42B8-91EB-9EE2D2987A83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116;p3">
              <a:extLst>
                <a:ext uri="{FF2B5EF4-FFF2-40B4-BE49-F238E27FC236}">
                  <a16:creationId xmlns:a16="http://schemas.microsoft.com/office/drawing/2014/main" id="{6FDF4CAE-C5EC-4DE5-B736-6F286DAFDE78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18;p3">
              <a:extLst>
                <a:ext uri="{FF2B5EF4-FFF2-40B4-BE49-F238E27FC236}">
                  <a16:creationId xmlns:a16="http://schemas.microsoft.com/office/drawing/2014/main" id="{24BB2ECB-0237-4CA0-B8BC-C4ABBF9472FB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119;p3">
              <a:extLst>
                <a:ext uri="{FF2B5EF4-FFF2-40B4-BE49-F238E27FC236}">
                  <a16:creationId xmlns:a16="http://schemas.microsoft.com/office/drawing/2014/main" id="{EFFF6076-A208-4A43-850B-EC8693397C43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"/>
          <p:cNvSpPr txBox="1">
            <a:spLocks noGrp="1"/>
          </p:cNvSpPr>
          <p:nvPr>
            <p:ph type="body" idx="1"/>
          </p:nvPr>
        </p:nvSpPr>
        <p:spPr>
          <a:xfrm>
            <a:off x="261084" y="922349"/>
            <a:ext cx="11666700" cy="55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313" name="Google Shape;313;p13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8867673" y="3381299"/>
            <a:ext cx="459000" cy="57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86" y="1206830"/>
            <a:ext cx="2880000" cy="21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7028" y="1206830"/>
            <a:ext cx="2880000" cy="21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9882" y="4038211"/>
            <a:ext cx="4079950" cy="25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6521" y="4090064"/>
            <a:ext cx="3766841" cy="213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4375" y="1206830"/>
            <a:ext cx="2238625" cy="11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84375" y="2436630"/>
            <a:ext cx="2238624" cy="8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74973" y="1206830"/>
            <a:ext cx="3400775" cy="210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3"/>
          <p:cNvGrpSpPr/>
          <p:nvPr/>
        </p:nvGrpSpPr>
        <p:grpSpPr>
          <a:xfrm>
            <a:off x="152399" y="256645"/>
            <a:ext cx="4399281" cy="584735"/>
            <a:chOff x="152399" y="308600"/>
            <a:chExt cx="4153383" cy="584735"/>
          </a:xfrm>
        </p:grpSpPr>
        <p:sp>
          <p:nvSpPr>
            <p:cNvPr id="330" name="Google Shape;330;p13"/>
            <p:cNvSpPr txBox="1"/>
            <p:nvPr/>
          </p:nvSpPr>
          <p:spPr>
            <a:xfrm>
              <a:off x="152399" y="308600"/>
              <a:ext cx="4153383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No.3 데이터 수집 및 분석_</a:t>
              </a:r>
              <a:r>
                <a:rPr lang="ko-KR" sz="1200" b="1" i="0" u="none" strike="noStrike" cap="none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전처리</a:t>
              </a:r>
              <a:endParaRPr sz="1200" b="1" i="0" u="none" strike="noStrike" cap="none">
                <a:solidFill>
                  <a:srgbClr val="75707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31" name="Google Shape;331;p13"/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3" name="Google Shape;333;p13"/>
          <p:cNvSpPr/>
          <p:nvPr/>
        </p:nvSpPr>
        <p:spPr>
          <a:xfrm>
            <a:off x="2865328" y="3392888"/>
            <a:ext cx="459000" cy="576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11A9F1B-91AF-4CBE-81A4-DC4D7BAA55FE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6" name="Google Shape;114;p3">
              <a:extLst>
                <a:ext uri="{FF2B5EF4-FFF2-40B4-BE49-F238E27FC236}">
                  <a16:creationId xmlns:a16="http://schemas.microsoft.com/office/drawing/2014/main" id="{40024C7D-D7E3-4DD9-9C5E-C4DB6AF583B9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15;p3">
              <a:extLst>
                <a:ext uri="{FF2B5EF4-FFF2-40B4-BE49-F238E27FC236}">
                  <a16:creationId xmlns:a16="http://schemas.microsoft.com/office/drawing/2014/main" id="{1F8A4503-5FA8-4C7A-B721-90866BFEB470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116;p3">
              <a:extLst>
                <a:ext uri="{FF2B5EF4-FFF2-40B4-BE49-F238E27FC236}">
                  <a16:creationId xmlns:a16="http://schemas.microsoft.com/office/drawing/2014/main" id="{F2E00468-AEC8-4C39-BF6B-AEB6F3444518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118;p3">
              <a:extLst>
                <a:ext uri="{FF2B5EF4-FFF2-40B4-BE49-F238E27FC236}">
                  <a16:creationId xmlns:a16="http://schemas.microsoft.com/office/drawing/2014/main" id="{DC257C33-8CEF-409A-8595-E4801067ACE8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119;p3">
              <a:extLst>
                <a:ext uri="{FF2B5EF4-FFF2-40B4-BE49-F238E27FC236}">
                  <a16:creationId xmlns:a16="http://schemas.microsoft.com/office/drawing/2014/main" id="{F429C0CE-54BA-410D-A08B-6D100A156F70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" name="Google Shape;305;p12"/>
          <p:cNvSpPr txBox="1"/>
          <p:nvPr/>
        </p:nvSpPr>
        <p:spPr>
          <a:xfrm>
            <a:off x="205753" y="716009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결과</a:t>
            </a:r>
            <a:endParaRPr sz="1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/>
        </p:nvSpPr>
        <p:spPr>
          <a:xfrm>
            <a:off x="180975" y="743895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0" name="Google Shape;340;p14"/>
          <p:cNvGrpSpPr/>
          <p:nvPr/>
        </p:nvGrpSpPr>
        <p:grpSpPr>
          <a:xfrm>
            <a:off x="152399" y="256645"/>
            <a:ext cx="4153383" cy="400110"/>
            <a:chOff x="152399" y="308600"/>
            <a:chExt cx="4153383" cy="400110"/>
          </a:xfrm>
        </p:grpSpPr>
        <p:sp>
          <p:nvSpPr>
            <p:cNvPr id="341" name="Google Shape;341;p14"/>
            <p:cNvSpPr txBox="1"/>
            <p:nvPr/>
          </p:nvSpPr>
          <p:spPr>
            <a:xfrm>
              <a:off x="152399" y="308600"/>
              <a:ext cx="41533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No.4 추천 시스템_</a:t>
              </a:r>
              <a:r>
                <a:rPr lang="ko-KR" sz="1200" b="1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개요</a:t>
              </a:r>
              <a:endParaRPr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42" name="Google Shape;342;p14"/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3" name="Google Shape;34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14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4"/>
          <p:cNvSpPr/>
          <p:nvPr/>
        </p:nvSpPr>
        <p:spPr>
          <a:xfrm>
            <a:off x="10728963" y="2042111"/>
            <a:ext cx="1296000" cy="936000"/>
          </a:xfrm>
          <a:prstGeom prst="can">
            <a:avLst>
              <a:gd name="adj" fmla="val 18095"/>
            </a:avLst>
          </a:prstGeom>
          <a:solidFill>
            <a:srgbClr val="FFFBE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평균 월 매출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Top5 업종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3" name="Google Shape;353;p14"/>
          <p:cNvGrpSpPr/>
          <p:nvPr/>
        </p:nvGrpSpPr>
        <p:grpSpPr>
          <a:xfrm>
            <a:off x="4709085" y="1358673"/>
            <a:ext cx="5868000" cy="2245327"/>
            <a:chOff x="4712323" y="1040590"/>
            <a:chExt cx="5868000" cy="2188621"/>
          </a:xfrm>
        </p:grpSpPr>
        <p:sp>
          <p:nvSpPr>
            <p:cNvPr id="354" name="Google Shape;354;p14"/>
            <p:cNvSpPr/>
            <p:nvPr/>
          </p:nvSpPr>
          <p:spPr>
            <a:xfrm>
              <a:off x="4712323" y="1136948"/>
              <a:ext cx="5868000" cy="2092263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6551470" y="1040590"/>
              <a:ext cx="2189705" cy="19271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평균 월 매출이 높은 업종 추천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6" name="Google Shape;356;p14"/>
          <p:cNvSpPr/>
          <p:nvPr/>
        </p:nvSpPr>
        <p:spPr>
          <a:xfrm>
            <a:off x="186486" y="3195654"/>
            <a:ext cx="1188047" cy="864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도로명 입력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(상권입력)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1513804" y="3195654"/>
            <a:ext cx="1485759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속성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매출 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유사도 계산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1614915" y="4770815"/>
            <a:ext cx="1296000" cy="936000"/>
          </a:xfrm>
          <a:prstGeom prst="can">
            <a:avLst>
              <a:gd name="adj" fmla="val 18095"/>
            </a:avLst>
          </a:prstGeom>
          <a:solidFill>
            <a:srgbClr val="D8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9" name="Google Shape;359;p14"/>
          <p:cNvCxnSpPr>
            <a:cxnSpLocks/>
            <a:stCxn id="358" idx="1"/>
            <a:endCxn id="357" idx="2"/>
          </p:cNvCxnSpPr>
          <p:nvPr/>
        </p:nvCxnSpPr>
        <p:spPr>
          <a:xfrm flipH="1" flipV="1">
            <a:off x="2256684" y="4059654"/>
            <a:ext cx="6231" cy="71116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14"/>
          <p:cNvSpPr/>
          <p:nvPr/>
        </p:nvSpPr>
        <p:spPr>
          <a:xfrm>
            <a:off x="1708878" y="4238712"/>
            <a:ext cx="1239540" cy="4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상주 인구 비율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유동 인구 비율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1" name="Google Shape;361;p14"/>
          <p:cNvCxnSpPr>
            <a:cxnSpLocks/>
            <a:stCxn id="356" idx="3"/>
            <a:endCxn id="357" idx="1"/>
          </p:cNvCxnSpPr>
          <p:nvPr/>
        </p:nvCxnSpPr>
        <p:spPr>
          <a:xfrm>
            <a:off x="1374533" y="3627654"/>
            <a:ext cx="1392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2" name="Google Shape;362;p14"/>
          <p:cNvSpPr/>
          <p:nvPr/>
        </p:nvSpPr>
        <p:spPr>
          <a:xfrm>
            <a:off x="3148641" y="3159654"/>
            <a:ext cx="1296000" cy="936000"/>
          </a:xfrm>
          <a:prstGeom prst="can">
            <a:avLst>
              <a:gd name="adj" fmla="val 18095"/>
            </a:avLst>
          </a:prstGeom>
          <a:solidFill>
            <a:srgbClr val="FFFBE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입력상권과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유사한 5개 상권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3" name="Google Shape;363;p14"/>
          <p:cNvCxnSpPr>
            <a:cxnSpLocks/>
            <a:stCxn id="357" idx="3"/>
            <a:endCxn id="362" idx="2"/>
          </p:cNvCxnSpPr>
          <p:nvPr/>
        </p:nvCxnSpPr>
        <p:spPr>
          <a:xfrm>
            <a:off x="2999563" y="3627654"/>
            <a:ext cx="14907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4" name="Google Shape;364;p14"/>
          <p:cNvSpPr/>
          <p:nvPr/>
        </p:nvSpPr>
        <p:spPr>
          <a:xfrm>
            <a:off x="5490056" y="2078111"/>
            <a:ext cx="1728000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상권 내 업종별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순위 점수화 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8058189" y="2078111"/>
            <a:ext cx="1728000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업종별 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합산 점수 계산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6" name="Google Shape;366;p14"/>
          <p:cNvCxnSpPr>
            <a:stCxn id="365" idx="3"/>
            <a:endCxn id="352" idx="2"/>
          </p:cNvCxnSpPr>
          <p:nvPr/>
        </p:nvCxnSpPr>
        <p:spPr>
          <a:xfrm>
            <a:off x="9786189" y="2510111"/>
            <a:ext cx="94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14"/>
          <p:cNvCxnSpPr>
            <a:stCxn id="364" idx="3"/>
            <a:endCxn id="365" idx="1"/>
          </p:cNvCxnSpPr>
          <p:nvPr/>
        </p:nvCxnSpPr>
        <p:spPr>
          <a:xfrm>
            <a:off x="7218056" y="2510111"/>
            <a:ext cx="8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14"/>
          <p:cNvCxnSpPr>
            <a:stCxn id="369" idx="4"/>
          </p:cNvCxnSpPr>
          <p:nvPr/>
        </p:nvCxnSpPr>
        <p:spPr>
          <a:xfrm>
            <a:off x="4411851" y="2385485"/>
            <a:ext cx="10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70" name="Google Shape;370;p14"/>
          <p:cNvSpPr/>
          <p:nvPr/>
        </p:nvSpPr>
        <p:spPr>
          <a:xfrm>
            <a:off x="10728963" y="4556348"/>
            <a:ext cx="1296000" cy="936000"/>
          </a:xfrm>
          <a:prstGeom prst="can">
            <a:avLst>
              <a:gd name="adj" fmla="val 18095"/>
            </a:avLst>
          </a:prstGeom>
          <a:solidFill>
            <a:srgbClr val="FFFBE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희소 가치 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Top5 업종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4"/>
          <p:cNvSpPr/>
          <p:nvPr/>
        </p:nvSpPr>
        <p:spPr>
          <a:xfrm>
            <a:off x="4848353" y="4589153"/>
            <a:ext cx="1620000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상권 내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업종별 밀집도* 계산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6836480" y="4592348"/>
            <a:ext cx="1620000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업종별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밀집도 평균 계산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3" name="Google Shape;373;p14"/>
          <p:cNvCxnSpPr>
            <a:stCxn id="374" idx="3"/>
            <a:endCxn id="370" idx="2"/>
          </p:cNvCxnSpPr>
          <p:nvPr/>
        </p:nvCxnSpPr>
        <p:spPr>
          <a:xfrm>
            <a:off x="10444608" y="5021153"/>
            <a:ext cx="284400" cy="3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5" name="Google Shape;375;p14"/>
          <p:cNvCxnSpPr>
            <a:stCxn id="372" idx="3"/>
            <a:endCxn id="374" idx="1"/>
          </p:cNvCxnSpPr>
          <p:nvPr/>
        </p:nvCxnSpPr>
        <p:spPr>
          <a:xfrm rot="10800000" flipH="1">
            <a:off x="8456480" y="5021048"/>
            <a:ext cx="3681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6" name="Google Shape;376;p14"/>
          <p:cNvSpPr/>
          <p:nvPr/>
        </p:nvSpPr>
        <p:spPr>
          <a:xfrm>
            <a:off x="4848353" y="5526375"/>
            <a:ext cx="5152438" cy="41963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 밀집도 = 동일 상권 내 업종 점포 수 ÷ 해당 상권 전체 점포 수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** 희소가치 = 입력 상권의 업종별 밀집도 - 유사상권 업종별 평균 밀집도 </a:t>
            </a:r>
            <a:endParaRPr sz="11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4"/>
          <p:cNvSpPr/>
          <p:nvPr/>
        </p:nvSpPr>
        <p:spPr>
          <a:xfrm>
            <a:off x="3115851" y="1917485"/>
            <a:ext cx="1296000" cy="936000"/>
          </a:xfrm>
          <a:prstGeom prst="can">
            <a:avLst>
              <a:gd name="adj" fmla="val 18095"/>
            </a:avLst>
          </a:prstGeom>
          <a:solidFill>
            <a:srgbClr val="D8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상권-업종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매출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7" name="Google Shape;377;p14"/>
          <p:cNvCxnSpPr>
            <a:cxnSpLocks/>
            <a:stCxn id="358" idx="4"/>
          </p:cNvCxnSpPr>
          <p:nvPr/>
        </p:nvCxnSpPr>
        <p:spPr>
          <a:xfrm>
            <a:off x="2910915" y="5238815"/>
            <a:ext cx="193486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78" name="Google Shape;378;p14"/>
          <p:cNvSpPr/>
          <p:nvPr/>
        </p:nvSpPr>
        <p:spPr>
          <a:xfrm>
            <a:off x="3592153" y="5042270"/>
            <a:ext cx="643773" cy="4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점포 수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Google Shape;374;p14"/>
          <p:cNvSpPr/>
          <p:nvPr/>
        </p:nvSpPr>
        <p:spPr>
          <a:xfrm>
            <a:off x="8824608" y="4589153"/>
            <a:ext cx="1620000" cy="8640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희소 가치** 계산</a:t>
            </a: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(밀집도 차이에 반비례</a:t>
            </a: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9" name="Google Shape;379;p14"/>
          <p:cNvCxnSpPr>
            <a:stCxn id="371" idx="3"/>
            <a:endCxn id="372" idx="1"/>
          </p:cNvCxnSpPr>
          <p:nvPr/>
        </p:nvCxnSpPr>
        <p:spPr>
          <a:xfrm>
            <a:off x="6468353" y="5021153"/>
            <a:ext cx="368100" cy="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380" name="Google Shape;380;p14"/>
          <p:cNvGrpSpPr/>
          <p:nvPr/>
        </p:nvGrpSpPr>
        <p:grpSpPr>
          <a:xfrm>
            <a:off x="4709085" y="3694202"/>
            <a:ext cx="5868000" cy="2403039"/>
            <a:chOff x="4712323" y="918660"/>
            <a:chExt cx="5868000" cy="2403039"/>
          </a:xfrm>
        </p:grpSpPr>
        <p:sp>
          <p:nvSpPr>
            <p:cNvPr id="381" name="Google Shape;381;p14"/>
            <p:cNvSpPr/>
            <p:nvPr/>
          </p:nvSpPr>
          <p:spPr>
            <a:xfrm>
              <a:off x="4712323" y="1035041"/>
              <a:ext cx="5868000" cy="2286658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551471" y="918660"/>
              <a:ext cx="2189705" cy="2639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희소 가치가 높은 업종 추천</a:t>
              </a: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83" name="Google Shape;383;p14"/>
          <p:cNvCxnSpPr>
            <a:stCxn id="364" idx="1"/>
            <a:endCxn id="371" idx="1"/>
          </p:cNvCxnSpPr>
          <p:nvPr/>
        </p:nvCxnSpPr>
        <p:spPr>
          <a:xfrm flipH="1">
            <a:off x="4848356" y="2510111"/>
            <a:ext cx="641700" cy="2511000"/>
          </a:xfrm>
          <a:prstGeom prst="bentConnector3">
            <a:avLst>
              <a:gd name="adj1" fmla="val 135624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84" name="Google Shape;384;p14"/>
          <p:cNvCxnSpPr/>
          <p:nvPr/>
        </p:nvCxnSpPr>
        <p:spPr>
          <a:xfrm>
            <a:off x="4444641" y="3646316"/>
            <a:ext cx="185077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5" name="Google Shape;385;p14"/>
          <p:cNvCxnSpPr>
            <a:cxnSpLocks/>
            <a:stCxn id="369" idx="2"/>
            <a:endCxn id="357" idx="0"/>
          </p:cNvCxnSpPr>
          <p:nvPr/>
        </p:nvCxnSpPr>
        <p:spPr>
          <a:xfrm rot="10800000" flipV="1">
            <a:off x="2256685" y="2385484"/>
            <a:ext cx="859167" cy="810169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86" name="Google Shape;386;p14"/>
          <p:cNvSpPr/>
          <p:nvPr/>
        </p:nvSpPr>
        <p:spPr>
          <a:xfrm>
            <a:off x="1853852" y="2542391"/>
            <a:ext cx="964766" cy="3684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업종별 </a:t>
            </a:r>
            <a:b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분기 매출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83A5EE3-0B8C-46F6-847A-BE7C67F8D13D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51" name="Google Shape;114;p3">
              <a:extLst>
                <a:ext uri="{FF2B5EF4-FFF2-40B4-BE49-F238E27FC236}">
                  <a16:creationId xmlns:a16="http://schemas.microsoft.com/office/drawing/2014/main" id="{D1150DF6-C426-438F-A8C7-DA08737E37BE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115;p3">
              <a:extLst>
                <a:ext uri="{FF2B5EF4-FFF2-40B4-BE49-F238E27FC236}">
                  <a16:creationId xmlns:a16="http://schemas.microsoft.com/office/drawing/2014/main" id="{1B199E1B-DDAF-4D94-A6AE-E17B0EDBC1FF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" name="Google Shape;116;p3">
              <a:extLst>
                <a:ext uri="{FF2B5EF4-FFF2-40B4-BE49-F238E27FC236}">
                  <a16:creationId xmlns:a16="http://schemas.microsoft.com/office/drawing/2014/main" id="{8D9156CC-8C6F-4D6F-8D11-5DF5E1434E61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" name="Google Shape;118;p3">
              <a:extLst>
                <a:ext uri="{FF2B5EF4-FFF2-40B4-BE49-F238E27FC236}">
                  <a16:creationId xmlns:a16="http://schemas.microsoft.com/office/drawing/2014/main" id="{D9EB0A67-A9D0-4C35-8262-9EDB4F79AA58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" name="Google Shape;119;p3">
              <a:extLst>
                <a:ext uri="{FF2B5EF4-FFF2-40B4-BE49-F238E27FC236}">
                  <a16:creationId xmlns:a16="http://schemas.microsoft.com/office/drawing/2014/main" id="{E87122AB-359F-460F-B8D2-0824A0956172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/>
          <p:nvPr/>
        </p:nvSpPr>
        <p:spPr>
          <a:xfrm>
            <a:off x="152399" y="738965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 평균 매출이 높은 </a:t>
            </a:r>
            <a:r>
              <a:rPr lang="ko-KR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Top</a:t>
            </a:r>
            <a:r>
              <a:rPr 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5 업종 추천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arenR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상권 내 업종별 매출 순위 점수화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altLang="ko-KR" sz="1300" i="0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300" i="0" strike="noStrike" cap="none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추천 상권 내에서 업종별 매출을 객관적으로 비교 위함</a:t>
            </a:r>
          </a:p>
          <a:p>
            <a:pPr marL="11430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altLang="ko-KR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r>
            <a:r>
              <a:rPr lang="ko-KR" altLang="en-US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 만점</a:t>
            </a:r>
            <a:r>
              <a:rPr lang="en-US" altLang="ko-KR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 </a:t>
            </a:r>
            <a:r>
              <a:rPr lang="ko-KR" altLang="en-US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총 </a:t>
            </a:r>
            <a:r>
              <a:rPr lang="en-US" altLang="ko-KR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r>
            <a:r>
              <a:rPr lang="ko-KR" altLang="en-US" sz="1300" b="0" i="0" u="sng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업종의 기준</a:t>
            </a:r>
          </a:p>
          <a:p>
            <a:pPr marL="1343025" marR="0" lvl="3" indent="-1762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 별 업종 개수가 상이하여, 상권내 순위라는 의미를</a:t>
            </a:r>
            <a:b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정확히 나타내기 위해 만점 기준 적용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43025" marR="0" lvl="3" indent="-17621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 5개의 업종을 포함하는 상권의 1순위 업종은 5점을, </a:t>
            </a:r>
            <a:b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20개의 업종을 포함하는 상권의 1순위 업종은 20점을</a:t>
            </a:r>
            <a:b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받으면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기준에서 측정한 점수라고 할 수 없음</a:t>
            </a:r>
            <a:endParaRPr sz="11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상권 내 업종별 매출이 높은 순으로 점수부여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marR="0" lvl="2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AutoNum type="arabicParenR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업종별 합산 점수 계산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081838" marR="0" lvl="2" indent="-9048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08800" marR="0" lvl="2" indent="-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상권내 업종별 매출 점수를 합산하여, 유사상권 5개의</a:t>
            </a:r>
            <a:b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업종별 매출 점수 계산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08800" marR="0" lvl="2" indent="-18256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ko-KR" sz="13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합산 점수가 높은 상위 5개의 업종 추천</a:t>
            </a:r>
            <a:endParaRPr sz="13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16725" marR="0" lvl="2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00000"/>
              </a:buClr>
              <a:buSzPts val="1300"/>
            </a:pPr>
            <a:r>
              <a:rPr lang="ko-KR" altLang="en-US" sz="1300" b="1" i="0" u="none" strike="noStrike" cap="none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→</a:t>
            </a:r>
            <a:r>
              <a:rPr lang="ko-KR" sz="1300" b="1" i="0" u="none" strike="noStrike" cap="none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300" b="1" i="0" u="none" strike="noStrike" cap="none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400" b="1" i="0" u="none" strike="noStrike" cap="none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매출이 높게 나올 가능성이 높은 </a:t>
            </a:r>
            <a:r>
              <a:rPr lang="ko-KR" altLang="en-US" b="1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</a:t>
            </a:r>
            <a:r>
              <a:rPr lang="ko-KR" sz="1400" b="1" i="0" u="none" strike="noStrike" cap="none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추천</a:t>
            </a:r>
            <a:endParaRPr sz="1400" b="1" i="0" u="none" strike="noStrike" cap="none" dirty="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3" name="Google Shape;393;p15"/>
          <p:cNvGrpSpPr/>
          <p:nvPr/>
        </p:nvGrpSpPr>
        <p:grpSpPr>
          <a:xfrm>
            <a:off x="152399" y="256645"/>
            <a:ext cx="4153383" cy="400110"/>
            <a:chOff x="152399" y="308600"/>
            <a:chExt cx="4153383" cy="400110"/>
          </a:xfrm>
        </p:grpSpPr>
        <p:sp>
          <p:nvSpPr>
            <p:cNvPr id="394" name="Google Shape;394;p15"/>
            <p:cNvSpPr txBox="1"/>
            <p:nvPr/>
          </p:nvSpPr>
          <p:spPr>
            <a:xfrm>
              <a:off x="152399" y="308600"/>
              <a:ext cx="41533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No.4 추천 시스템_</a:t>
              </a:r>
              <a:r>
                <a:rPr lang="ko-KR" sz="1200" b="1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월 평균 매출 기반 추천</a:t>
              </a:r>
              <a:endParaRPr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95" name="Google Shape;395;p15"/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6" name="Google Shape;3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5" name="Google Shape;405;p15"/>
          <p:cNvGraphicFramePr/>
          <p:nvPr>
            <p:extLst>
              <p:ext uri="{D42A27DB-BD31-4B8C-83A1-F6EECF244321}">
                <p14:modId xmlns:p14="http://schemas.microsoft.com/office/powerpoint/2010/main" val="2332184750"/>
              </p:ext>
            </p:extLst>
          </p:nvPr>
        </p:nvGraphicFramePr>
        <p:xfrm>
          <a:off x="834884" y="3772906"/>
          <a:ext cx="5994150" cy="2042230"/>
        </p:xfrm>
        <a:graphic>
          <a:graphicData uri="http://schemas.openxmlformats.org/drawingml/2006/table">
            <a:tbl>
              <a:tblPr firstRow="1" bandRow="1">
                <a:noFill/>
                <a:tableStyleId>{7A022E2A-D962-4BB8-9F55-8EA0A0F5B8F8}</a:tableStyleId>
              </a:tblPr>
              <a:tblGrid>
                <a:gridCol w="99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업종A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업종B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업종C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…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업종T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13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</a:t>
                      </a:r>
                      <a:endParaRPr/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15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매출 점수</a:t>
                      </a:r>
                      <a:endParaRPr/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103</a:t>
                      </a:r>
                      <a:endParaRPr sz="14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92</a:t>
                      </a:r>
                      <a:endParaRPr sz="14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74</a:t>
                      </a:r>
                      <a:endParaRPr sz="14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49</a:t>
                      </a:r>
                      <a:endParaRPr sz="14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06" name="Google Shape;406;p15"/>
          <p:cNvGraphicFramePr/>
          <p:nvPr>
            <p:extLst>
              <p:ext uri="{D42A27DB-BD31-4B8C-83A1-F6EECF244321}">
                <p14:modId xmlns:p14="http://schemas.microsoft.com/office/powerpoint/2010/main" val="2778251993"/>
              </p:ext>
            </p:extLst>
          </p:nvPr>
        </p:nvGraphicFramePr>
        <p:xfrm>
          <a:off x="6134705" y="1107033"/>
          <a:ext cx="2808000" cy="1737420"/>
        </p:xfrm>
        <a:graphic>
          <a:graphicData uri="http://schemas.openxmlformats.org/drawingml/2006/table">
            <a:tbl>
              <a:tblPr firstRow="1" bandRow="1">
                <a:noFill/>
                <a:tableStyleId>{4DFD1623-9432-4380-B6A3-870D0280EB57}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매출 순위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점수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 err="1"/>
                        <a:t>업종A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/>
                        <a:t>1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/>
                        <a:t>22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strike="noStrike" cap="none" dirty="0" err="1"/>
                        <a:t>업종B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/>
                        <a:t>2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21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업종C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4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19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〯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업종T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10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13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7" name="Google Shape;407;p15"/>
          <p:cNvGraphicFramePr/>
          <p:nvPr>
            <p:extLst>
              <p:ext uri="{D42A27DB-BD31-4B8C-83A1-F6EECF244321}">
                <p14:modId xmlns:p14="http://schemas.microsoft.com/office/powerpoint/2010/main" val="122944103"/>
              </p:ext>
            </p:extLst>
          </p:nvPr>
        </p:nvGraphicFramePr>
        <p:xfrm>
          <a:off x="9203025" y="1107033"/>
          <a:ext cx="2808000" cy="1737420"/>
        </p:xfrm>
        <a:graphic>
          <a:graphicData uri="http://schemas.openxmlformats.org/drawingml/2006/table">
            <a:tbl>
              <a:tblPr firstRow="1" bandRow="1">
                <a:noFill/>
                <a:tableStyleId>{4DFD1623-9432-4380-B6A3-870D0280EB57}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매출 순위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점수</a:t>
                      </a: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 dirty="0" err="1"/>
                        <a:t>업종A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4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19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strike="noStrike" cap="none" dirty="0" err="1"/>
                        <a:t>업종B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3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20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업종C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-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-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Malgun Gothic"/>
                        <a:buNone/>
                      </a:pPr>
                      <a:r>
                        <a:rPr lang="ko-KR" sz="13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〯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strike="noStrike" cap="none"/>
                        <a:t>업종T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5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u="none" strike="noStrike" cap="none" dirty="0"/>
                        <a:t>18</a:t>
                      </a:r>
                      <a:endParaRPr sz="13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8" name="Google Shape;408;p15"/>
          <p:cNvSpPr txBox="1"/>
          <p:nvPr/>
        </p:nvSpPr>
        <p:spPr>
          <a:xfrm>
            <a:off x="7119605" y="2834376"/>
            <a:ext cx="838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10187925" y="2834376"/>
            <a:ext cx="838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상권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</a:t>
            </a:r>
            <a:r>
              <a:rPr lang="ko-KR" alt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</a:t>
            </a:r>
            <a:endParaRPr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741058" y="5517832"/>
            <a:ext cx="6181803" cy="353714"/>
          </a:xfrm>
          <a:prstGeom prst="rect">
            <a:avLst/>
          </a:prstGeom>
          <a:noFill/>
          <a:ln w="38100" cap="flat" cmpd="sng">
            <a:solidFill>
              <a:srgbClr val="8A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1" name="Google Shape;411;p15"/>
          <p:cNvCxnSpPr/>
          <p:nvPr/>
        </p:nvCxnSpPr>
        <p:spPr>
          <a:xfrm>
            <a:off x="3831959" y="5871546"/>
            <a:ext cx="0" cy="216000"/>
          </a:xfrm>
          <a:prstGeom prst="straightConnector1">
            <a:avLst/>
          </a:prstGeom>
          <a:noFill/>
          <a:ln w="28575" cap="flat" cmpd="sng">
            <a:solidFill>
              <a:srgbClr val="8A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2" name="Google Shape;412;p15"/>
          <p:cNvSpPr txBox="1"/>
          <p:nvPr/>
        </p:nvSpPr>
        <p:spPr>
          <a:xfrm>
            <a:off x="959529" y="6079351"/>
            <a:ext cx="574486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매출 점수 상위 5개 추출</a:t>
            </a:r>
            <a:endParaRPr sz="1300" b="1" dirty="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업종A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(103점),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업종H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(100점),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업종B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(9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점),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업종Y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(90점), </a:t>
            </a:r>
            <a:r>
              <a:rPr lang="ko-KR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업종D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(89점))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7F4343-9BEC-45CC-9D15-D85A5E83DB91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5" name="Google Shape;114;p3">
              <a:extLst>
                <a:ext uri="{FF2B5EF4-FFF2-40B4-BE49-F238E27FC236}">
                  <a16:creationId xmlns:a16="http://schemas.microsoft.com/office/drawing/2014/main" id="{C960DAD1-BAC6-418B-810B-E5F5A4FD62AF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115;p3">
              <a:extLst>
                <a:ext uri="{FF2B5EF4-FFF2-40B4-BE49-F238E27FC236}">
                  <a16:creationId xmlns:a16="http://schemas.microsoft.com/office/drawing/2014/main" id="{821D2D0E-269E-4755-8AD5-6D54813A5CCB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16;p3">
              <a:extLst>
                <a:ext uri="{FF2B5EF4-FFF2-40B4-BE49-F238E27FC236}">
                  <a16:creationId xmlns:a16="http://schemas.microsoft.com/office/drawing/2014/main" id="{C46C2C13-C90E-4A08-B847-995F63DDC170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118;p3">
              <a:extLst>
                <a:ext uri="{FF2B5EF4-FFF2-40B4-BE49-F238E27FC236}">
                  <a16:creationId xmlns:a16="http://schemas.microsoft.com/office/drawing/2014/main" id="{5FBA98D7-C5D5-4E7D-848F-B8E4AA4D9D9F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119;p3">
              <a:extLst>
                <a:ext uri="{FF2B5EF4-FFF2-40B4-BE49-F238E27FC236}">
                  <a16:creationId xmlns:a16="http://schemas.microsoft.com/office/drawing/2014/main" id="{BA40B8B7-CF0C-496A-BA65-9E92263F9A41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Google Shape;418;p16"/>
              <p:cNvSpPr txBox="1"/>
              <p:nvPr/>
            </p:nvSpPr>
            <p:spPr>
              <a:xfrm>
                <a:off x="180975" y="743895"/>
                <a:ext cx="11666758" cy="5576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Char char="•"/>
                </a:pPr>
                <a:r>
                  <a:rPr lang="ko-KR" altLang="en-US" sz="1600" b="1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희소 가치가 높은 </a:t>
                </a:r>
                <a:r>
                  <a:rPr lang="en-US" altLang="ko-KR" sz="1600" b="1" dirty="0" err="1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Top</a:t>
                </a:r>
                <a:r>
                  <a:rPr lang="ko-KR" altLang="en-US" sz="1600" b="1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 </a:t>
                </a:r>
                <a:r>
                  <a:rPr lang="en-US" altLang="ko-KR" sz="1600" b="1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5 </a:t>
                </a:r>
                <a:r>
                  <a:rPr lang="ko-KR" altLang="en-US" sz="1600" b="1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업종 추천</a:t>
                </a: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11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r>
                  <a:rPr lang="ko-KR" altLang="en-US" sz="14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동일 상권 내 업종별 밀집도 계산</a:t>
                </a:r>
              </a:p>
              <a:p>
                <a:pPr marL="989013" lvl="2" indent="-187325">
                  <a:lnSpc>
                    <a:spcPct val="90000"/>
                  </a:lnSpc>
                  <a:spcBef>
                    <a:spcPts val="1100"/>
                  </a:spcBef>
                  <a:buClr>
                    <a:schemeClr val="dk1"/>
                  </a:buClr>
                  <a:buSzPts val="1300"/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ko-KR" altLang="en-US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j-ea"/>
                        <a:cs typeface="Malgun Gothic"/>
                        <a:sym typeface="Malgun Gothic"/>
                      </a:rPr>
                      <m:t>밀</m:t>
                    </m:r>
                    <m:r>
                      <a:rPr lang="ko-KR" altLang="en-US" sz="13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j-ea"/>
                        <a:cs typeface="Malgun Gothic"/>
                        <a:sym typeface="Malgun Gothic"/>
                      </a:rPr>
                      <m:t>집</m:t>
                    </m:r>
                    <m:r>
                      <a:rPr lang="ko-KR" altLang="en-US" sz="13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j-ea"/>
                        <a:cs typeface="Malgun Gothic"/>
                        <a:sym typeface="Malgun Gothic"/>
                      </a:rPr>
                      <m:t>도</m:t>
                    </m:r>
                    <m:r>
                      <a:rPr lang="en-US" altLang="ko-KR" sz="1300" b="1" i="1" u="none" strike="noStrike" cap="none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j-ea"/>
                        <a:cs typeface="Malgun Gothic"/>
                        <a:sym typeface="Malgun Gothic"/>
                      </a:rPr>
                      <m:t>=</m:t>
                    </m:r>
                    <m:f>
                      <m:fPr>
                        <m:ctrlPr>
                          <a:rPr lang="ko-KR" altLang="en-US" sz="1300" b="1" i="1" u="none" strike="noStrike" cap="none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j-ea"/>
                            <a:sym typeface="Malgun Gothic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동일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상권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내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업종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점포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수</m:t>
                        </m:r>
                      </m:num>
                      <m:den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해당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상권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전체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점포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수</m:t>
                        </m:r>
                        <m:r>
                          <m:rPr>
                            <m:nor/>
                          </m:rPr>
                          <a:rPr lang="ko-KR" altLang="en-US" sz="1300" b="1" dirty="0">
                            <a:solidFill>
                              <a:schemeClr val="dk1"/>
                            </a:solidFill>
                            <a:latin typeface="+mj-ea"/>
                            <a:ea typeface="+mj-ea"/>
                            <a:cs typeface="Malgun Gothic"/>
                            <a:sym typeface="Malgun Gothic"/>
                          </a:rPr>
                          <m:t> </m:t>
                        </m:r>
                      </m:den>
                    </m:f>
                  </m:oMath>
                </a14:m>
                <a:endParaRPr lang="ko-KR" altLang="en-US" sz="1300" b="1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Malgun Gothic"/>
                </a:endParaRPr>
              </a:p>
              <a:p>
                <a:pPr marL="989013" lvl="2" indent="-187325">
                  <a:lnSpc>
                    <a:spcPct val="90000"/>
                  </a:lnSpc>
                  <a:spcBef>
                    <a:spcPts val="1100"/>
                  </a:spcBef>
                  <a:buClr>
                    <a:schemeClr val="dk1"/>
                  </a:buClr>
                  <a:buSzPts val="1300"/>
                  <a:buFont typeface="Arial"/>
                  <a:buChar char="•"/>
                </a:pPr>
                <a:endParaRPr lang="ko-KR" altLang="en-US" sz="12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r>
                  <a:rPr lang="ko-KR" altLang="en-US" sz="14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전체 업종별 밀집도 평균 계산</a:t>
                </a: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801688" marR="0" lvl="2" indent="0" algn="l" rtl="0">
                  <a:lnSpc>
                    <a:spcPct val="90000"/>
                  </a:lnSpc>
                  <a:spcBef>
                    <a:spcPts val="11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228600" algn="l" rtl="0">
                  <a:lnSpc>
                    <a:spcPct val="90000"/>
                  </a:lnSpc>
                  <a:spcBef>
                    <a:spcPts val="11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algun Gothic"/>
                  <a:buAutoNum type="arabicParenR"/>
                </a:pPr>
                <a:r>
                  <a:rPr lang="ko-KR" altLang="en-US" sz="14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희소가치 계산</a:t>
                </a:r>
              </a:p>
              <a:p>
                <a:pPr marL="989013" marR="0" lvl="2" indent="-187325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altLang="en-US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가정 </a:t>
                </a:r>
                <a:r>
                  <a:rPr lang="en-US" altLang="ko-KR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: </a:t>
                </a:r>
                <a:r>
                  <a:rPr lang="ko-KR" altLang="en-US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동일 상권 내에서 업종이 차지 하는 비율이 낮을 수록 희소가치가 높다</a:t>
                </a:r>
                <a:r>
                  <a:rPr lang="en-US" altLang="ko-KR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.</a:t>
                </a:r>
                <a:endParaRPr lang="ko-KR" altLang="en-US" dirty="0">
                  <a:latin typeface="+mj-ea"/>
                  <a:ea typeface="+mj-ea"/>
                </a:endParaRPr>
              </a:p>
              <a:p>
                <a:pPr marL="989013" lvl="2" indent="-187325">
                  <a:lnSpc>
                    <a:spcPct val="90000"/>
                  </a:lnSpc>
                  <a:spcBef>
                    <a:spcPts val="900"/>
                  </a:spcBef>
                  <a:buClr>
                    <a:schemeClr val="dk1"/>
                  </a:buClr>
                  <a:buSzPts val="1300"/>
                  <a:buFont typeface="Arial"/>
                  <a:buChar char="•"/>
                </a:pPr>
                <a:r>
                  <a:rPr lang="ko-KR" altLang="en-US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희소가치 </a:t>
                </a:r>
                <a:r>
                  <a:rPr lang="en-US" altLang="ko-KR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= </a:t>
                </a:r>
                <a:r>
                  <a:rPr lang="ko-KR" altLang="en-US" sz="13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유사 상권 업종 평균 밀집도 </a:t>
                </a:r>
                <a:r>
                  <a:rPr lang="en-US" altLang="ko-KR" sz="13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- </a:t>
                </a:r>
                <a:r>
                  <a:rPr lang="ko-KR" altLang="en-US" sz="13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입력 상권의 업종별 밀집도</a:t>
                </a:r>
              </a:p>
              <a:p>
                <a:pPr marL="1258888" lvl="3">
                  <a:lnSpc>
                    <a:spcPct val="90000"/>
                  </a:lnSpc>
                  <a:spcBef>
                    <a:spcPts val="900"/>
                  </a:spcBef>
                  <a:buClr>
                    <a:schemeClr val="dk1"/>
                  </a:buClr>
                  <a:buSzPts val="1200"/>
                </a:pPr>
                <a:r>
                  <a:rPr lang="ko-KR" altLang="en-US" sz="12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→ 희소가치 값은 입력 상권내 업종 밀집도를 유사 상권 내 업종별 밀집도를 비교했을 때 가치</a:t>
                </a:r>
              </a:p>
              <a:p>
                <a:pPr marL="1258888" lvl="3">
                  <a:lnSpc>
                    <a:spcPct val="90000"/>
                  </a:lnSpc>
                  <a:spcBef>
                    <a:spcPts val="900"/>
                  </a:spcBef>
                  <a:buClr>
                    <a:schemeClr val="dk1"/>
                  </a:buClr>
                  <a:buSzPts val="1200"/>
                </a:pPr>
                <a:r>
                  <a:rPr lang="ko-KR" altLang="en-US" sz="1200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→ </a:t>
                </a:r>
                <a:r>
                  <a:rPr lang="ko-KR" altLang="en-US" sz="12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희소가치가 높은 상위 </a:t>
                </a:r>
                <a:r>
                  <a:rPr lang="en-US" altLang="ko-KR" sz="12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5 </a:t>
                </a:r>
                <a:r>
                  <a:rPr lang="ko-KR" altLang="en-US" sz="1200" b="0" i="0" u="none" strike="noStrike" cap="none" dirty="0">
                    <a:solidFill>
                      <a:schemeClr val="dk1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개 업종 추천</a:t>
                </a:r>
              </a:p>
              <a:p>
                <a:pPr marL="1430338" marR="0" lvl="3" indent="-9525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Malgun Gothic"/>
                  <a:buNone/>
                </a:pPr>
                <a:endParaRPr lang="ko-KR" altLang="en-US" sz="12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801688" marR="0" lvl="2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rgbClr val="C00000"/>
                  </a:buClr>
                  <a:buSzPts val="1400"/>
                </a:pPr>
                <a:r>
                  <a:rPr lang="ko-KR" altLang="en-US" b="1" dirty="0">
                    <a:solidFill>
                      <a:srgbClr val="C00000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→ </a:t>
                </a:r>
                <a:r>
                  <a:rPr lang="ko-KR" altLang="en-US" sz="1400" b="1" i="0" u="none" strike="noStrike" cap="none" dirty="0">
                    <a:solidFill>
                      <a:srgbClr val="C00000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경쟁률이 낮은 업종을 선택하여</a:t>
                </a:r>
                <a:r>
                  <a:rPr lang="en-US" altLang="ko-KR" sz="1400" b="1" i="0" u="none" strike="noStrike" cap="none" dirty="0">
                    <a:solidFill>
                      <a:srgbClr val="C00000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, </a:t>
                </a:r>
                <a:r>
                  <a:rPr lang="ko-KR" altLang="en-US" sz="1400" b="1" i="0" u="none" strike="noStrike" cap="none" dirty="0">
                    <a:solidFill>
                      <a:srgbClr val="C00000"/>
                    </a:solidFill>
                    <a:latin typeface="+mj-ea"/>
                    <a:ea typeface="+mj-ea"/>
                    <a:cs typeface="Malgun Gothic"/>
                    <a:sym typeface="Malgun Gothic"/>
                  </a:rPr>
                  <a:t>새로운 시장을 개척 가능성 제공</a:t>
                </a:r>
              </a:p>
              <a:p>
                <a:pPr marL="989013" marR="0" lvl="2" indent="-146050" algn="l" rtl="0">
                  <a:lnSpc>
                    <a:spcPct val="90000"/>
                  </a:lnSpc>
                  <a:spcBef>
                    <a:spcPts val="110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Arial"/>
                  <a:buNone/>
                </a:pPr>
                <a:endParaRPr lang="ko-KR" altLang="en-US" sz="13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228600" marR="0" lvl="0" indent="-1397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457200" marR="0" lvl="1" indent="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685800" marR="0" lvl="1" indent="-1397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457200" marR="0" lvl="1" indent="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457200" marR="0" lvl="1" indent="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lang="ko-KR" altLang="en-US"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  <a:p>
                <a:pPr marL="457200" marR="0" lvl="1" indent="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endParaRPr>
              </a:p>
            </p:txBody>
          </p:sp>
        </mc:Choice>
        <mc:Fallback xmlns="">
          <p:sp>
            <p:nvSpPr>
              <p:cNvPr id="418" name="Google Shape;418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" y="743895"/>
                <a:ext cx="11666758" cy="5576851"/>
              </a:xfrm>
              <a:prstGeom prst="rect">
                <a:avLst/>
              </a:prstGeom>
              <a:blipFill>
                <a:blip r:embed="rId3"/>
                <a:stretch>
                  <a:fillRect l="-209" t="-10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9" name="Google Shape;419;p16"/>
          <p:cNvGrpSpPr/>
          <p:nvPr/>
        </p:nvGrpSpPr>
        <p:grpSpPr>
          <a:xfrm>
            <a:off x="152399" y="256645"/>
            <a:ext cx="4153383" cy="400110"/>
            <a:chOff x="152399" y="308600"/>
            <a:chExt cx="4153383" cy="400110"/>
          </a:xfrm>
        </p:grpSpPr>
        <p:sp>
          <p:nvSpPr>
            <p:cNvPr id="420" name="Google Shape;420;p16"/>
            <p:cNvSpPr txBox="1"/>
            <p:nvPr/>
          </p:nvSpPr>
          <p:spPr>
            <a:xfrm>
              <a:off x="152399" y="308600"/>
              <a:ext cx="41533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No.4 추천 시스템_</a:t>
              </a:r>
              <a:r>
                <a:rPr lang="ko-KR" sz="1200" b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 희소 가치 기반 추천</a:t>
              </a:r>
              <a:endParaRPr sz="2000" b="1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cxnSp>
          <p:nvCxnSpPr>
            <p:cNvPr id="421" name="Google Shape;421;p16"/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2" name="Google Shape;4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j-ea"/>
                <a:ea typeface="+mj-ea"/>
                <a:cs typeface="Malgun Gothic"/>
                <a:sym typeface="Malgun Gothic"/>
              </a:rPr>
              <a:t>16</a:t>
            </a:fld>
            <a:endParaRPr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aphicFrame>
        <p:nvGraphicFramePr>
          <p:cNvPr id="431" name="Google Shape;431;p16"/>
          <p:cNvGraphicFramePr/>
          <p:nvPr>
            <p:extLst>
              <p:ext uri="{D42A27DB-BD31-4B8C-83A1-F6EECF244321}">
                <p14:modId xmlns:p14="http://schemas.microsoft.com/office/powerpoint/2010/main" val="561996021"/>
              </p:ext>
            </p:extLst>
          </p:nvPr>
        </p:nvGraphicFramePr>
        <p:xfrm>
          <a:off x="1068535" y="2288783"/>
          <a:ext cx="5994125" cy="1828870"/>
        </p:xfrm>
        <a:graphic>
          <a:graphicData uri="http://schemas.openxmlformats.org/drawingml/2006/table">
            <a:tbl>
              <a:tblPr firstRow="1" bandRow="1">
                <a:noFill/>
                <a:tableStyleId>{4DFD1623-9432-4380-B6A3-870D0280EB57}</a:tableStyleId>
              </a:tblPr>
              <a:tblGrid>
                <a:gridCol w="109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업종A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업종B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 err="1"/>
                        <a:t>업종C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…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업종T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가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0.55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0.23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0.15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0.05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나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0.40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0.41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-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0.17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다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0.63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0.09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0.03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라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0.37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0.29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0.24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0.21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마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0.66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0.37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/>
                        <a:t>0</a:t>
                      </a: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.13</a:t>
                      </a:r>
                      <a:endParaRPr sz="11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/>
                        <a:t>-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밀집도 평균</a:t>
                      </a:r>
                      <a:endParaRPr/>
                    </a:p>
                  </a:txBody>
                  <a:tcPr marL="91450" marR="91450" marT="45725" marB="45725" anchor="ctr">
                    <a:lnL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0.522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0.325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0.152</a:t>
                      </a:r>
                      <a:endParaRPr sz="11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0.115</a:t>
                      </a:r>
                      <a:endParaRPr sz="11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F1EB1F-34DF-4069-9B48-8359B5A85212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8" name="Google Shape;114;p3">
              <a:extLst>
                <a:ext uri="{FF2B5EF4-FFF2-40B4-BE49-F238E27FC236}">
                  <a16:creationId xmlns:a16="http://schemas.microsoft.com/office/drawing/2014/main" id="{608AFFDC-12A3-4F0C-B9BF-7A3715006134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9" name="Google Shape;115;p3">
              <a:extLst>
                <a:ext uri="{FF2B5EF4-FFF2-40B4-BE49-F238E27FC236}">
                  <a16:creationId xmlns:a16="http://schemas.microsoft.com/office/drawing/2014/main" id="{C5943CB0-3D72-483D-965C-584C17058C2C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0" name="Google Shape;116;p3">
              <a:extLst>
                <a:ext uri="{FF2B5EF4-FFF2-40B4-BE49-F238E27FC236}">
                  <a16:creationId xmlns:a16="http://schemas.microsoft.com/office/drawing/2014/main" id="{F5D93EA4-9B0B-438D-8459-89E938BCDC0F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1" name="Google Shape;118;p3">
              <a:extLst>
                <a:ext uri="{FF2B5EF4-FFF2-40B4-BE49-F238E27FC236}">
                  <a16:creationId xmlns:a16="http://schemas.microsoft.com/office/drawing/2014/main" id="{93E7926E-6F33-4D80-AC25-8193FBA86874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22" name="Google Shape;119;p3">
              <a:extLst>
                <a:ext uri="{FF2B5EF4-FFF2-40B4-BE49-F238E27FC236}">
                  <a16:creationId xmlns:a16="http://schemas.microsoft.com/office/drawing/2014/main" id="{D9C35159-9982-4793-9BDA-4383B8536F98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17"/>
          <p:cNvGrpSpPr/>
          <p:nvPr/>
        </p:nvGrpSpPr>
        <p:grpSpPr>
          <a:xfrm>
            <a:off x="152400" y="256540"/>
            <a:ext cx="4153535" cy="400050"/>
            <a:chOff x="152400" y="256540"/>
            <a:chExt cx="4153535" cy="400050"/>
          </a:xfrm>
        </p:grpSpPr>
        <p:sp>
          <p:nvSpPr>
            <p:cNvPr id="438" name="Google Shape;438;p17"/>
            <p:cNvSpPr txBox="1"/>
            <p:nvPr/>
          </p:nvSpPr>
          <p:spPr>
            <a:xfrm>
              <a:off x="152400" y="256540"/>
              <a:ext cx="415353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No.5 </a:t>
              </a:r>
              <a:r>
                <a:rPr kumimoji="0" lang="en-US" altLang="ko-KR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Result_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시스템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구현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439" name="Google Shape;439;p17"/>
            <p:cNvCxnSpPr/>
            <p:nvPr/>
          </p:nvCxnSpPr>
          <p:spPr>
            <a:xfrm>
              <a:off x="180975" y="622300"/>
              <a:ext cx="4104005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0" name="Google Shape;44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Malgun Gothic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442" name="Google Shape;442;p17"/>
          <p:cNvGrpSpPr/>
          <p:nvPr/>
        </p:nvGrpSpPr>
        <p:grpSpPr>
          <a:xfrm>
            <a:off x="11139805" y="400685"/>
            <a:ext cx="899795" cy="107950"/>
            <a:chOff x="11139805" y="400685"/>
            <a:chExt cx="899795" cy="107950"/>
          </a:xfrm>
        </p:grpSpPr>
        <p:sp>
          <p:nvSpPr>
            <p:cNvPr id="443" name="Google Shape;443;p17"/>
            <p:cNvSpPr/>
            <p:nvPr/>
          </p:nvSpPr>
          <p:spPr>
            <a:xfrm>
              <a:off x="11452860" y="400685"/>
              <a:ext cx="11684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11609705" y="400685"/>
              <a:ext cx="11684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11139805" y="400685"/>
              <a:ext cx="11684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11922760" y="400685"/>
              <a:ext cx="11684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11296015" y="400685"/>
              <a:ext cx="11684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11766550" y="400685"/>
              <a:ext cx="11684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71D7FE5-E198-4D83-928F-81072CA62B4B}"/>
              </a:ext>
            </a:extLst>
          </p:cNvPr>
          <p:cNvSpPr txBox="1"/>
          <p:nvPr/>
        </p:nvSpPr>
        <p:spPr>
          <a:xfrm>
            <a:off x="204425" y="826168"/>
            <a:ext cx="10935380" cy="57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지역 정보 내 매출액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밀집도 상위 종목 확인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검색창에 도로명 입력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-&gt;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결과 계산하여 결과창에 평균 매출 순위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그래프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지도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21D501-BA82-4719-B287-F181EA84BB45}"/>
              </a:ext>
            </a:extLst>
          </p:cNvPr>
          <p:cNvGrpSpPr/>
          <p:nvPr/>
        </p:nvGrpSpPr>
        <p:grpSpPr>
          <a:xfrm>
            <a:off x="1353751" y="1567697"/>
            <a:ext cx="9484498" cy="4788653"/>
            <a:chOff x="479634" y="2229595"/>
            <a:chExt cx="8997965" cy="4435974"/>
          </a:xfrm>
        </p:grpSpPr>
        <p:pic>
          <p:nvPicPr>
            <p:cNvPr id="449" name="Google Shape;449;p17"/>
            <p:cNvPicPr preferRelativeResize="0"/>
            <p:nvPr/>
          </p:nvPicPr>
          <p:blipFill rotWithShape="1">
            <a:blip r:embed="rId3"/>
            <a:srcRect t="12881"/>
            <a:stretch/>
          </p:blipFill>
          <p:spPr>
            <a:xfrm>
              <a:off x="479634" y="2229595"/>
              <a:ext cx="8283372" cy="410079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50" name="Google Shape;450;p17"/>
            <p:cNvSpPr/>
            <p:nvPr/>
          </p:nvSpPr>
          <p:spPr>
            <a:xfrm>
              <a:off x="5672115" y="5009405"/>
              <a:ext cx="3805484" cy="400200"/>
            </a:xfrm>
            <a:prstGeom prst="wedgeRoundRectCallout">
              <a:avLst>
                <a:gd name="adj1" fmla="val -59658"/>
                <a:gd name="adj2" fmla="val -145391"/>
                <a:gd name="adj3" fmla="val 0"/>
              </a:avLst>
            </a:prstGeom>
            <a:solidFill>
              <a:schemeClr val="accent4"/>
            </a:solidFill>
            <a:ln>
              <a:solidFill>
                <a:srgbClr val="00206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FEFEF"/>
                </a:buClr>
                <a:buSzPts val="1100"/>
                <a:buFont typeface="Nanum Gothic"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anum Gothic"/>
                  <a:sym typeface="Nanum Gothic"/>
                </a:rPr>
                <a:t>검색할 도로명을 입력 후 </a:t>
              </a:r>
              <a:r>
                <a:rPr kumimoji="0" lang="en-US" altLang="ko-KR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anum Gothic"/>
                  <a:sym typeface="Nanum Gothic"/>
                </a:rPr>
                <a:t>Search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Nanum Gothic"/>
                  <a:sym typeface="Nanum Gothic"/>
                </a:rPr>
                <a:t> 버튼 클릭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5EC57D-9031-4B06-90D0-D0DD8A8DE9EA}"/>
                </a:ext>
              </a:extLst>
            </p:cNvPr>
            <p:cNvSpPr txBox="1"/>
            <p:nvPr/>
          </p:nvSpPr>
          <p:spPr>
            <a:xfrm>
              <a:off x="4621320" y="6411653"/>
              <a:ext cx="41873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※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rPr>
                <a:t> 상권 내 존재하는 업종 개수에 따라 결과 개수는 달라질 수 있음</a:t>
              </a: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8"/>
          <p:cNvGrpSpPr/>
          <p:nvPr/>
        </p:nvGrpSpPr>
        <p:grpSpPr>
          <a:xfrm>
            <a:off x="152400" y="256540"/>
            <a:ext cx="4153500" cy="399900"/>
            <a:chOff x="152400" y="256540"/>
            <a:chExt cx="4153500" cy="399900"/>
          </a:xfrm>
        </p:grpSpPr>
        <p:sp>
          <p:nvSpPr>
            <p:cNvPr id="457" name="Google Shape;457;p18"/>
            <p:cNvSpPr txBox="1"/>
            <p:nvPr/>
          </p:nvSpPr>
          <p:spPr>
            <a:xfrm>
              <a:off x="152400" y="256540"/>
              <a:ext cx="41535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No.5 Result_</a:t>
              </a:r>
              <a:r>
                <a: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시스템 구현</a:t>
              </a:r>
              <a:endPara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458" name="Google Shape;458;p18"/>
            <p:cNvCxnSpPr/>
            <p:nvPr/>
          </p:nvCxnSpPr>
          <p:spPr>
            <a:xfrm>
              <a:off x="180975" y="62230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59" name="Google Shape;45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Malgun Gothic"/>
                <a:ea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Malgun Gothic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460" name="Google Shape;460;p18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8" name="Google Shape;468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945647" y="820773"/>
            <a:ext cx="9666011" cy="53712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0380D6-E2AA-4EBD-92C7-239881D21D84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7" name="Google Shape;114;p3">
              <a:extLst>
                <a:ext uri="{FF2B5EF4-FFF2-40B4-BE49-F238E27FC236}">
                  <a16:creationId xmlns:a16="http://schemas.microsoft.com/office/drawing/2014/main" id="{BA360C9C-C580-4875-9590-C22B25D64B4E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5;p3">
              <a:extLst>
                <a:ext uri="{FF2B5EF4-FFF2-40B4-BE49-F238E27FC236}">
                  <a16:creationId xmlns:a16="http://schemas.microsoft.com/office/drawing/2014/main" id="{8203D652-9E9E-497A-A789-57BF8F040C8C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6;p3">
              <a:extLst>
                <a:ext uri="{FF2B5EF4-FFF2-40B4-BE49-F238E27FC236}">
                  <a16:creationId xmlns:a16="http://schemas.microsoft.com/office/drawing/2014/main" id="{0E8C1578-1E4E-4534-8E2E-D02A565794E7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8;p3">
              <a:extLst>
                <a:ext uri="{FF2B5EF4-FFF2-40B4-BE49-F238E27FC236}">
                  <a16:creationId xmlns:a16="http://schemas.microsoft.com/office/drawing/2014/main" id="{EC046EB7-8120-4538-9793-14B85BDF2BE6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9;p3">
              <a:extLst>
                <a:ext uri="{FF2B5EF4-FFF2-40B4-BE49-F238E27FC236}">
                  <a16:creationId xmlns:a16="http://schemas.microsoft.com/office/drawing/2014/main" id="{87A5C6B1-B605-442C-9604-DA8110CEB837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19"/>
          <p:cNvGrpSpPr/>
          <p:nvPr/>
        </p:nvGrpSpPr>
        <p:grpSpPr>
          <a:xfrm>
            <a:off x="152400" y="256540"/>
            <a:ext cx="4153500" cy="399900"/>
            <a:chOff x="152400" y="256540"/>
            <a:chExt cx="4153500" cy="399900"/>
          </a:xfrm>
        </p:grpSpPr>
        <p:sp>
          <p:nvSpPr>
            <p:cNvPr id="475" name="Google Shape;475;p19"/>
            <p:cNvSpPr txBox="1"/>
            <p:nvPr/>
          </p:nvSpPr>
          <p:spPr>
            <a:xfrm>
              <a:off x="152400" y="256540"/>
              <a:ext cx="41535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No.5 </a:t>
              </a:r>
              <a:r>
                <a:rPr kumimoji="0" lang="en-US" altLang="ko-KR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Result_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시스템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구현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476" name="Google Shape;476;p19"/>
            <p:cNvCxnSpPr/>
            <p:nvPr/>
          </p:nvCxnSpPr>
          <p:spPr>
            <a:xfrm>
              <a:off x="180975" y="62230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Malgun Gothic"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478" name="Google Shape;478;p19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486" name="Google Shape;486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945647" y="820773"/>
            <a:ext cx="9666011" cy="53712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7" name="Google Shape;487;p19"/>
          <p:cNvSpPr/>
          <p:nvPr/>
        </p:nvSpPr>
        <p:spPr>
          <a:xfrm>
            <a:off x="1025535" y="1183074"/>
            <a:ext cx="5179955" cy="49513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5F421E-4CC6-4BD8-A8FA-7C9C29B96A2C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0" name="Google Shape;114;p3">
              <a:extLst>
                <a:ext uri="{FF2B5EF4-FFF2-40B4-BE49-F238E27FC236}">
                  <a16:creationId xmlns:a16="http://schemas.microsoft.com/office/drawing/2014/main" id="{EDAE8276-CFA5-4B27-A865-9B91301387A8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5;p3">
              <a:extLst>
                <a:ext uri="{FF2B5EF4-FFF2-40B4-BE49-F238E27FC236}">
                  <a16:creationId xmlns:a16="http://schemas.microsoft.com/office/drawing/2014/main" id="{07609AD9-B8E1-4143-AA2E-614397466E46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116;p3">
              <a:extLst>
                <a:ext uri="{FF2B5EF4-FFF2-40B4-BE49-F238E27FC236}">
                  <a16:creationId xmlns:a16="http://schemas.microsoft.com/office/drawing/2014/main" id="{03A63759-6425-45EF-BBFF-22A53F91F613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18;p3">
              <a:extLst>
                <a:ext uri="{FF2B5EF4-FFF2-40B4-BE49-F238E27FC236}">
                  <a16:creationId xmlns:a16="http://schemas.microsoft.com/office/drawing/2014/main" id="{975ED5CE-9373-4FFD-9C65-3E5B9280B2AB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119;p3">
              <a:extLst>
                <a:ext uri="{FF2B5EF4-FFF2-40B4-BE49-F238E27FC236}">
                  <a16:creationId xmlns:a16="http://schemas.microsoft.com/office/drawing/2014/main" id="{AEC8AD92-F207-40F4-A898-D7EB571BE9A0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화살표: 왼쪽 1">
            <a:extLst>
              <a:ext uri="{FF2B5EF4-FFF2-40B4-BE49-F238E27FC236}">
                <a16:creationId xmlns:a16="http://schemas.microsoft.com/office/drawing/2014/main" id="{54061ECF-FF18-46B6-8A03-D92CE7CC62B2}"/>
              </a:ext>
            </a:extLst>
          </p:cNvPr>
          <p:cNvSpPr/>
          <p:nvPr/>
        </p:nvSpPr>
        <p:spPr>
          <a:xfrm>
            <a:off x="6096000" y="3221824"/>
            <a:ext cx="4218401" cy="873893"/>
          </a:xfrm>
          <a:prstGeom prst="leftArrow">
            <a:avLst/>
          </a:prstGeom>
          <a:solidFill>
            <a:schemeClr val="accent4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해당 지역에서의 업종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매출액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밀집도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)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시각화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465225" y="509980"/>
            <a:ext cx="20528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Index</a:t>
            </a:r>
            <a:endParaRPr sz="24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97" name="Google Shape;97;p2"/>
          <p:cNvCxnSpPr/>
          <p:nvPr/>
        </p:nvCxnSpPr>
        <p:spPr>
          <a:xfrm>
            <a:off x="543881" y="971645"/>
            <a:ext cx="108000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j-ea"/>
                <a:ea typeface="+mj-ea"/>
              </a:rPr>
              <a:t>2</a:t>
            </a:fld>
            <a:endParaRPr>
              <a:latin typeface="+mj-ea"/>
              <a:ea typeface="+mj-ea"/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1331994" y="1490080"/>
            <a:ext cx="10500225" cy="8127963"/>
            <a:chOff x="1248600" y="1490080"/>
            <a:chExt cx="10500225" cy="8127963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1561439" y="1646670"/>
              <a:ext cx="10187386" cy="79713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numCol="2" anchor="t" anchorCtr="0">
              <a:spAutoFit/>
            </a:bodyPr>
            <a:lstStyle/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AutoNum type="arabicPeriod"/>
              </a:pPr>
              <a:r>
                <a:rPr lang="ko-KR" sz="1600" b="1" dirty="0" err="1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Introduction</a:t>
              </a:r>
              <a:endParaRPr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주제 선정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프로젝트 목표 설정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AutoNum type="arabicPeriod"/>
              </a:pPr>
              <a:r>
                <a:rPr lang="ko-KR" sz="1600" b="1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선행 연구 조사 </a:t>
              </a:r>
              <a:endParaRPr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AutoNum type="arabicPeriod"/>
              </a:pPr>
              <a:r>
                <a:rPr lang="ko-KR" sz="1600" b="1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데이터 수집 및 분석</a:t>
              </a:r>
              <a:endParaRPr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데이터 개요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데이터 </a:t>
              </a:r>
              <a:r>
                <a:rPr lang="ko-KR" sz="1600" i="0" u="none" strike="noStrike" cap="none" dirty="0" err="1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전처리</a:t>
              </a:r>
              <a:endParaRPr lang="en-US" altLang="ko-KR" sz="1600" i="0" u="none" strike="noStrike" cap="none" dirty="0">
                <a:solidFill>
                  <a:schemeClr val="dk1"/>
                </a:solidFill>
                <a:latin typeface="+mj-ea"/>
                <a:ea typeface="+mj-ea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lang="en-US"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endParaRPr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457200" marR="0" lvl="1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AutoNum type="arabicPeriod"/>
              </a:pPr>
              <a:r>
                <a:rPr lang="ko-KR" sz="1600" b="1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추천 시스템</a:t>
              </a:r>
              <a:endParaRPr sz="16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시스템 개요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매출 기반 추천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희소 가치 기반 추천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342900" marR="0" lvl="0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AutoNum type="arabicPeriod"/>
              </a:pPr>
              <a:r>
                <a:rPr lang="ko-KR" sz="1600" b="1" dirty="0" err="1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Result</a:t>
              </a:r>
              <a:endParaRPr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시스템 구현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  <a:p>
              <a:pPr marL="800100" marR="0" lvl="1" indent="-3429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기대 효과 및 한계점</a:t>
              </a:r>
              <a:endParaRPr sz="1600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248600" y="1490080"/>
              <a:ext cx="9528012" cy="4635438"/>
            </a:xfrm>
            <a:prstGeom prst="rect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20"/>
          <p:cNvGrpSpPr/>
          <p:nvPr/>
        </p:nvGrpSpPr>
        <p:grpSpPr>
          <a:xfrm>
            <a:off x="152400" y="256540"/>
            <a:ext cx="4153500" cy="399900"/>
            <a:chOff x="152400" y="256540"/>
            <a:chExt cx="4153500" cy="399900"/>
          </a:xfrm>
        </p:grpSpPr>
        <p:sp>
          <p:nvSpPr>
            <p:cNvPr id="497" name="Google Shape;497;p20"/>
            <p:cNvSpPr txBox="1"/>
            <p:nvPr/>
          </p:nvSpPr>
          <p:spPr>
            <a:xfrm>
              <a:off x="152400" y="256540"/>
              <a:ext cx="41535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No.5 </a:t>
              </a:r>
              <a:r>
                <a:rPr kumimoji="0" lang="en-US" altLang="ko-KR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Result_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시스템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구현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498" name="Google Shape;498;p20"/>
            <p:cNvCxnSpPr/>
            <p:nvPr/>
          </p:nvCxnSpPr>
          <p:spPr>
            <a:xfrm>
              <a:off x="180975" y="62230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99" name="Google Shape;49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Malgun Gothic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00" name="Google Shape;500;p20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pic>
        <p:nvPicPr>
          <p:cNvPr id="508" name="Google Shape;508;p20"/>
          <p:cNvPicPr preferRelativeResize="0"/>
          <p:nvPr/>
        </p:nvPicPr>
        <p:blipFill>
          <a:blip r:embed="rId3"/>
          <a:srcRect/>
          <a:stretch/>
        </p:blipFill>
        <p:spPr>
          <a:xfrm>
            <a:off x="945647" y="820773"/>
            <a:ext cx="9666011" cy="53712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9" name="Google Shape;509;p20"/>
          <p:cNvSpPr/>
          <p:nvPr/>
        </p:nvSpPr>
        <p:spPr>
          <a:xfrm>
            <a:off x="6533968" y="1183073"/>
            <a:ext cx="3994952" cy="49395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10" name="Google Shape;510;p20"/>
          <p:cNvSpPr/>
          <p:nvPr/>
        </p:nvSpPr>
        <p:spPr>
          <a:xfrm>
            <a:off x="6685284" y="3306043"/>
            <a:ext cx="3721300" cy="6435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Nanum Gothic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입력된 도로명의 실제 위치 및 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Nanum Gothic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로드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뷰 제공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(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카카오 지도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anum Gothic"/>
                <a:sym typeface="Nanum Gothic"/>
              </a:rPr>
              <a:t>API)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anum Gothic"/>
              <a:sym typeface="Nanum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3C5846-389D-46AC-8874-527D9BB8A2AE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8" name="Google Shape;114;p3">
              <a:extLst>
                <a:ext uri="{FF2B5EF4-FFF2-40B4-BE49-F238E27FC236}">
                  <a16:creationId xmlns:a16="http://schemas.microsoft.com/office/drawing/2014/main" id="{F8686FF8-BCFD-4EBE-A6DB-2AB038217233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5;p3">
              <a:extLst>
                <a:ext uri="{FF2B5EF4-FFF2-40B4-BE49-F238E27FC236}">
                  <a16:creationId xmlns:a16="http://schemas.microsoft.com/office/drawing/2014/main" id="{0172A5EF-0329-4488-866E-60A7020941EF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6;p3">
              <a:extLst>
                <a:ext uri="{FF2B5EF4-FFF2-40B4-BE49-F238E27FC236}">
                  <a16:creationId xmlns:a16="http://schemas.microsoft.com/office/drawing/2014/main" id="{7DC8CEC9-6B5D-457E-A9B0-7BB226763C1B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8;p3">
              <a:extLst>
                <a:ext uri="{FF2B5EF4-FFF2-40B4-BE49-F238E27FC236}">
                  <a16:creationId xmlns:a16="http://schemas.microsoft.com/office/drawing/2014/main" id="{BB726343-9D3A-4B29-90E9-B0A907FC6292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119;p3">
              <a:extLst>
                <a:ext uri="{FF2B5EF4-FFF2-40B4-BE49-F238E27FC236}">
                  <a16:creationId xmlns:a16="http://schemas.microsoft.com/office/drawing/2014/main" id="{56E1ADC7-5DA0-4509-A522-834BD4EF992C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1"/>
          <p:cNvGrpSpPr/>
          <p:nvPr/>
        </p:nvGrpSpPr>
        <p:grpSpPr>
          <a:xfrm>
            <a:off x="152400" y="256540"/>
            <a:ext cx="4153535" cy="400050"/>
            <a:chOff x="152400" y="256540"/>
            <a:chExt cx="4153535" cy="400050"/>
          </a:xfrm>
        </p:grpSpPr>
        <p:sp>
          <p:nvSpPr>
            <p:cNvPr id="517" name="Google Shape;517;p21"/>
            <p:cNvSpPr txBox="1"/>
            <p:nvPr/>
          </p:nvSpPr>
          <p:spPr>
            <a:xfrm>
              <a:off x="152400" y="256540"/>
              <a:ext cx="415353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No.5 </a:t>
              </a:r>
              <a:r>
                <a:rPr kumimoji="0" lang="en-US" altLang="ko-KR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Result_</a:t>
              </a:r>
              <a:r>
                <a:rPr kumimoji="0" lang="ko-KR" alt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기대효과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75707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및 한계점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518" name="Google Shape;518;p21"/>
            <p:cNvCxnSpPr/>
            <p:nvPr/>
          </p:nvCxnSpPr>
          <p:spPr>
            <a:xfrm>
              <a:off x="180975" y="622300"/>
              <a:ext cx="4104005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19" name="Google Shape;51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Malgun Gothic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Malgun Gothic"/>
              <a:ea typeface="Malgun Gothic"/>
              <a:sym typeface="Malgun Gothic"/>
            </a:endParaRPr>
          </a:p>
        </p:txBody>
      </p:sp>
      <p:sp>
        <p:nvSpPr>
          <p:cNvPr id="527" name="Google Shape;527;p21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694EE8-8C5D-458B-AD90-BBE34350D9EB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7" name="Google Shape;114;p3">
              <a:extLst>
                <a:ext uri="{FF2B5EF4-FFF2-40B4-BE49-F238E27FC236}">
                  <a16:creationId xmlns:a16="http://schemas.microsoft.com/office/drawing/2014/main" id="{AB97B9F8-DA57-40A1-A0B4-CA3419C8006E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5;p3">
              <a:extLst>
                <a:ext uri="{FF2B5EF4-FFF2-40B4-BE49-F238E27FC236}">
                  <a16:creationId xmlns:a16="http://schemas.microsoft.com/office/drawing/2014/main" id="{1ED4F60F-D364-4D1B-9DD8-690775DB276E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6;p3">
              <a:extLst>
                <a:ext uri="{FF2B5EF4-FFF2-40B4-BE49-F238E27FC236}">
                  <a16:creationId xmlns:a16="http://schemas.microsoft.com/office/drawing/2014/main" id="{45C579D6-54C0-4C79-AB1F-F105715A3C3E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8;p3">
              <a:extLst>
                <a:ext uri="{FF2B5EF4-FFF2-40B4-BE49-F238E27FC236}">
                  <a16:creationId xmlns:a16="http://schemas.microsoft.com/office/drawing/2014/main" id="{B8CA81DF-CF51-4D99-80F9-6BC81B5C0AFD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9;p3">
              <a:extLst>
                <a:ext uri="{FF2B5EF4-FFF2-40B4-BE49-F238E27FC236}">
                  <a16:creationId xmlns:a16="http://schemas.microsoft.com/office/drawing/2014/main" id="{74407508-AFFE-4D05-8C53-AC1566D25E75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6ECD69A-6ABF-4562-A83E-A680FF84430C}"/>
              </a:ext>
            </a:extLst>
          </p:cNvPr>
          <p:cNvGrpSpPr/>
          <p:nvPr/>
        </p:nvGrpSpPr>
        <p:grpSpPr>
          <a:xfrm>
            <a:off x="1409700" y="1705240"/>
            <a:ext cx="9372600" cy="3447519"/>
            <a:chOff x="1079500" y="2039309"/>
            <a:chExt cx="9372600" cy="344751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1ECDA2-463A-4E67-AAFC-E186B8418805}"/>
                </a:ext>
              </a:extLst>
            </p:cNvPr>
            <p:cNvGrpSpPr/>
            <p:nvPr/>
          </p:nvGrpSpPr>
          <p:grpSpPr>
            <a:xfrm>
              <a:off x="3669898" y="2039309"/>
              <a:ext cx="4223344" cy="3447519"/>
              <a:chOff x="3656741" y="1776173"/>
              <a:chExt cx="4223344" cy="3447519"/>
            </a:xfrm>
          </p:grpSpPr>
          <p:sp>
            <p:nvSpPr>
              <p:cNvPr id="3" name="사각형: 둥근 대각선 방향 모서리 2">
                <a:extLst>
                  <a:ext uri="{FF2B5EF4-FFF2-40B4-BE49-F238E27FC236}">
                    <a16:creationId xmlns:a16="http://schemas.microsoft.com/office/drawing/2014/main" id="{C60947AD-0736-45C2-AEA3-88103458E2C6}"/>
                  </a:ext>
                </a:extLst>
              </p:cNvPr>
              <p:cNvSpPr/>
              <p:nvPr/>
            </p:nvSpPr>
            <p:spPr>
              <a:xfrm flipH="1">
                <a:off x="3656741" y="1776173"/>
                <a:ext cx="2045888" cy="1652827"/>
              </a:xfrm>
              <a:prstGeom prst="round2DiagRect">
                <a:avLst>
                  <a:gd name="adj1" fmla="val 44926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Strength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강점</a:t>
                </a:r>
              </a:p>
            </p:txBody>
          </p:sp>
          <p:sp>
            <p:nvSpPr>
              <p:cNvPr id="22" name="사각형: 둥근 대각선 방향 모서리 21">
                <a:extLst>
                  <a:ext uri="{FF2B5EF4-FFF2-40B4-BE49-F238E27FC236}">
                    <a16:creationId xmlns:a16="http://schemas.microsoft.com/office/drawing/2014/main" id="{1475C721-2A99-4AD5-BCF1-BB381CC1B879}"/>
                  </a:ext>
                </a:extLst>
              </p:cNvPr>
              <p:cNvSpPr/>
              <p:nvPr/>
            </p:nvSpPr>
            <p:spPr>
              <a:xfrm>
                <a:off x="5834197" y="1776173"/>
                <a:ext cx="2045888" cy="1652827"/>
              </a:xfrm>
              <a:prstGeom prst="round2DiagRect">
                <a:avLst>
                  <a:gd name="adj1" fmla="val 44926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W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Weakness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약점</a:t>
                </a:r>
              </a:p>
            </p:txBody>
          </p:sp>
          <p:sp>
            <p:nvSpPr>
              <p:cNvPr id="23" name="사각형: 둥근 대각선 방향 모서리 22">
                <a:extLst>
                  <a:ext uri="{FF2B5EF4-FFF2-40B4-BE49-F238E27FC236}">
                    <a16:creationId xmlns:a16="http://schemas.microsoft.com/office/drawing/2014/main" id="{2D9AD376-5BE5-4A2B-ABDF-6D7C5D2B70BC}"/>
                  </a:ext>
                </a:extLst>
              </p:cNvPr>
              <p:cNvSpPr/>
              <p:nvPr/>
            </p:nvSpPr>
            <p:spPr>
              <a:xfrm>
                <a:off x="3656742" y="3570864"/>
                <a:ext cx="2045888" cy="1652827"/>
              </a:xfrm>
              <a:prstGeom prst="round2DiagRect">
                <a:avLst>
                  <a:gd name="adj1" fmla="val 4492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O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Opportunity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기회</a:t>
                </a:r>
              </a:p>
            </p:txBody>
          </p:sp>
          <p:sp>
            <p:nvSpPr>
              <p:cNvPr id="24" name="사각형: 둥근 대각선 방향 모서리 23">
                <a:extLst>
                  <a:ext uri="{FF2B5EF4-FFF2-40B4-BE49-F238E27FC236}">
                    <a16:creationId xmlns:a16="http://schemas.microsoft.com/office/drawing/2014/main" id="{33BCEC91-BEFF-4B59-A104-F795BB9798EE}"/>
                  </a:ext>
                </a:extLst>
              </p:cNvPr>
              <p:cNvSpPr/>
              <p:nvPr/>
            </p:nvSpPr>
            <p:spPr>
              <a:xfrm flipH="1">
                <a:off x="5834197" y="3570865"/>
                <a:ext cx="2045888" cy="1652827"/>
              </a:xfrm>
              <a:prstGeom prst="round2DiagRect">
                <a:avLst>
                  <a:gd name="adj1" fmla="val 44926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6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Threat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위협</a:t>
                </a:r>
              </a:p>
            </p:txBody>
          </p:sp>
        </p:grp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E78D912-5BE0-48B8-BB31-3FF9380872E6}"/>
                </a:ext>
              </a:extLst>
            </p:cNvPr>
            <p:cNvCxnSpPr/>
            <p:nvPr/>
          </p:nvCxnSpPr>
          <p:spPr>
            <a:xfrm flipH="1">
              <a:off x="1079500" y="2039309"/>
              <a:ext cx="24130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EDF572D-DF56-4B9B-BC28-302D59734EF6}"/>
                </a:ext>
              </a:extLst>
            </p:cNvPr>
            <p:cNvCxnSpPr/>
            <p:nvPr/>
          </p:nvCxnSpPr>
          <p:spPr>
            <a:xfrm flipH="1">
              <a:off x="8026400" y="2065668"/>
              <a:ext cx="2413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0376CF-A17E-4092-B727-BCDA9FACB417}"/>
                </a:ext>
              </a:extLst>
            </p:cNvPr>
            <p:cNvCxnSpPr/>
            <p:nvPr/>
          </p:nvCxnSpPr>
          <p:spPr>
            <a:xfrm flipH="1">
              <a:off x="8039100" y="3823218"/>
              <a:ext cx="2413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E7E55B7-214A-48CB-B18F-432B603001EE}"/>
                </a:ext>
              </a:extLst>
            </p:cNvPr>
            <p:cNvCxnSpPr/>
            <p:nvPr/>
          </p:nvCxnSpPr>
          <p:spPr>
            <a:xfrm flipH="1">
              <a:off x="1098867" y="3847218"/>
              <a:ext cx="2413000" cy="0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40960B-1266-48F2-B1B3-153813EDB45D}"/>
                </a:ext>
              </a:extLst>
            </p:cNvPr>
            <p:cNvSpPr txBox="1"/>
            <p:nvPr/>
          </p:nvSpPr>
          <p:spPr>
            <a:xfrm>
              <a:off x="1098867" y="2241550"/>
              <a:ext cx="23936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상권현황과 경쟁정도, 수익성 등의 분석정보 제공을 통해 준비된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창업을 유도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24B88-537A-45B6-A285-BACCF47FBDDA}"/>
                </a:ext>
              </a:extLst>
            </p:cNvPr>
            <p:cNvSpPr txBox="1"/>
            <p:nvPr/>
          </p:nvSpPr>
          <p:spPr>
            <a:xfrm>
              <a:off x="8024810" y="2266950"/>
              <a:ext cx="241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최신 데이터 반영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여부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29200-DC2E-462C-8DCF-E8794DEC66B8}"/>
                </a:ext>
              </a:extLst>
            </p:cNvPr>
            <p:cNvSpPr txBox="1"/>
            <p:nvPr/>
          </p:nvSpPr>
          <p:spPr>
            <a:xfrm>
              <a:off x="1118234" y="4049459"/>
              <a:ext cx="2393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경기 침체 중에도 창업 비율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Malgun Gothic"/>
                </a:rPr>
                <a:t>상승으로 서비스 이용 기대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3D4CAB-A92A-4FCB-B809-954A57C7C68C}"/>
                </a:ext>
              </a:extLst>
            </p:cNvPr>
            <p:cNvSpPr txBox="1"/>
            <p:nvPr/>
          </p:nvSpPr>
          <p:spPr>
            <a:xfrm>
              <a:off x="8024810" y="4049459"/>
              <a:ext cx="241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  <a:sym typeface="Malgun Gothic"/>
                </a:rPr>
                <a:t>다양한 유사 서비스 존재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"/>
          <p:cNvSpPr txBox="1">
            <a:spLocks noGrp="1"/>
          </p:cNvSpPr>
          <p:nvPr>
            <p:ph type="body" idx="1"/>
          </p:nvPr>
        </p:nvSpPr>
        <p:spPr>
          <a:xfrm>
            <a:off x="256309" y="779499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sp>
        <p:nvSpPr>
          <p:cNvPr id="538" name="Google Shape;53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546" name="Google Shape;546;p22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" name="Google Shape;553;p23">
            <a:extLst>
              <a:ext uri="{FF2B5EF4-FFF2-40B4-BE49-F238E27FC236}">
                <a16:creationId xmlns:a16="http://schemas.microsoft.com/office/drawing/2014/main" id="{8B4111F0-1AC9-43D5-8E42-590AB024E666}"/>
              </a:ext>
            </a:extLst>
          </p:cNvPr>
          <p:cNvGrpSpPr/>
          <p:nvPr/>
        </p:nvGrpSpPr>
        <p:grpSpPr>
          <a:xfrm>
            <a:off x="4630224" y="3013502"/>
            <a:ext cx="2931552" cy="830997"/>
            <a:chOff x="3341926" y="3013502"/>
            <a:chExt cx="5508149" cy="830997"/>
          </a:xfrm>
        </p:grpSpPr>
        <p:sp>
          <p:nvSpPr>
            <p:cNvPr id="16" name="Google Shape;554;p23">
              <a:extLst>
                <a:ext uri="{FF2B5EF4-FFF2-40B4-BE49-F238E27FC236}">
                  <a16:creationId xmlns:a16="http://schemas.microsoft.com/office/drawing/2014/main" id="{2651F7F6-DB90-4C3E-A066-7D5C42D2B968}"/>
                </a:ext>
              </a:extLst>
            </p:cNvPr>
            <p:cNvSpPr txBox="1"/>
            <p:nvPr/>
          </p:nvSpPr>
          <p:spPr>
            <a:xfrm>
              <a:off x="3341926" y="3013502"/>
              <a:ext cx="55081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800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Q</a:t>
              </a:r>
              <a:r>
                <a:rPr lang="ko-KR" altLang="en-US" sz="4800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 </a:t>
              </a:r>
              <a:r>
                <a:rPr lang="en-US" altLang="ko-KR" sz="4800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&amp; A</a:t>
              </a:r>
              <a:endParaRPr sz="4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17" name="Google Shape;555;p23">
              <a:extLst>
                <a:ext uri="{FF2B5EF4-FFF2-40B4-BE49-F238E27FC236}">
                  <a16:creationId xmlns:a16="http://schemas.microsoft.com/office/drawing/2014/main" id="{6B400E62-54C4-47DD-A1D5-99A09BB5A3B8}"/>
                </a:ext>
              </a:extLst>
            </p:cNvPr>
            <p:cNvCxnSpPr/>
            <p:nvPr/>
          </p:nvCxnSpPr>
          <p:spPr>
            <a:xfrm>
              <a:off x="3648000" y="3844499"/>
              <a:ext cx="4896001" cy="0"/>
            </a:xfrm>
            <a:prstGeom prst="straightConnector1">
              <a:avLst/>
            </a:prstGeom>
            <a:noFill/>
            <a:ln w="762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3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52" name="Google Shape;5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+mj-ea"/>
                <a:ea typeface="+mj-ea"/>
              </a:rPr>
              <a:t>23</a:t>
            </a:fld>
            <a:endParaRPr>
              <a:latin typeface="+mj-ea"/>
              <a:ea typeface="+mj-ea"/>
            </a:endParaRPr>
          </a:p>
        </p:txBody>
      </p:sp>
      <p:grpSp>
        <p:nvGrpSpPr>
          <p:cNvPr id="553" name="Google Shape;553;p23"/>
          <p:cNvGrpSpPr/>
          <p:nvPr/>
        </p:nvGrpSpPr>
        <p:grpSpPr>
          <a:xfrm>
            <a:off x="3341926" y="3013502"/>
            <a:ext cx="5508149" cy="830997"/>
            <a:chOff x="3341926" y="3013502"/>
            <a:chExt cx="5508149" cy="830997"/>
          </a:xfrm>
        </p:grpSpPr>
        <p:sp>
          <p:nvSpPr>
            <p:cNvPr id="554" name="Google Shape;554;p23"/>
            <p:cNvSpPr txBox="1"/>
            <p:nvPr/>
          </p:nvSpPr>
          <p:spPr>
            <a:xfrm>
              <a:off x="3341926" y="3013502"/>
              <a:ext cx="550814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800" dirty="0" err="1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End</a:t>
              </a:r>
              <a:r>
                <a:rPr lang="ko-KR" sz="4800" dirty="0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 of </a:t>
              </a:r>
              <a:r>
                <a:rPr lang="ko-KR" sz="4800" dirty="0" err="1">
                  <a:solidFill>
                    <a:schemeClr val="dk1"/>
                  </a:solidFill>
                  <a:latin typeface="+mj-ea"/>
                  <a:ea typeface="+mj-ea"/>
                  <a:sym typeface="Arial"/>
                </a:rPr>
                <a:t>Document</a:t>
              </a:r>
              <a:endParaRPr sz="4800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endParaRPr>
            </a:p>
          </p:txBody>
        </p:sp>
        <p:cxnSp>
          <p:nvCxnSpPr>
            <p:cNvPr id="555" name="Google Shape;555;p23"/>
            <p:cNvCxnSpPr/>
            <p:nvPr/>
          </p:nvCxnSpPr>
          <p:spPr>
            <a:xfrm>
              <a:off x="3696811" y="3751185"/>
              <a:ext cx="4896000" cy="0"/>
            </a:xfrm>
            <a:prstGeom prst="straightConnector1">
              <a:avLst/>
            </a:prstGeom>
            <a:noFill/>
            <a:ln w="762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>
            <a:off x="152400" y="256540"/>
            <a:ext cx="4004945" cy="400050"/>
            <a:chOff x="152400" y="256540"/>
            <a:chExt cx="4004945" cy="400050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152400" y="256540"/>
              <a:ext cx="400494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No.1 Introduction_</a:t>
              </a:r>
              <a:r>
                <a:rPr lang="ko-KR" sz="1200" b="1" i="0" u="none" strike="noStrike" cap="none" dirty="0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</a:t>
              </a:r>
              <a:endParaRPr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10" name="Google Shape;110;p3"/>
            <p:cNvCxnSpPr/>
            <p:nvPr/>
          </p:nvCxnSpPr>
          <p:spPr>
            <a:xfrm>
              <a:off x="180975" y="622300"/>
              <a:ext cx="395986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02A096-6FF6-423E-9715-3A9BDC1E1C54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14" name="Google Shape;114;p3"/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2035536" y="1119570"/>
            <a:ext cx="8120928" cy="28874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b="1" dirty="0"/>
              <a:t>코로나로 경제 침체가 계속되는 가운데 창업은 늘어나는 상황</a:t>
            </a:r>
            <a:endParaRPr lang="en-US" altLang="ko-KR" sz="1800" b="1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b="1" dirty="0"/>
              <a:t>특정업종에 국한된 창업으로 인해 폐업 또한 증가</a:t>
            </a:r>
            <a:endParaRPr lang="en-US" altLang="ko-KR" sz="1800" b="1" dirty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800" b="1" dirty="0"/>
              <a:t>기존 창업 도움 서비스의 경우 특정 상권의 정보만 제공</a:t>
            </a:r>
            <a:endParaRPr lang="en-US" altLang="ko-KR" sz="1800" b="1" dirty="0"/>
          </a:p>
          <a:p>
            <a:pPr>
              <a:buFont typeface="Arial" pitchFamily="34" charset="0"/>
              <a:buChar char="•"/>
            </a:pPr>
            <a:endParaRPr lang="en-US" altLang="ko-KR" sz="1800" b="1" dirty="0"/>
          </a:p>
          <a:p>
            <a:pPr marL="114300" indent="0" algn="ctr">
              <a:buNone/>
            </a:pPr>
            <a:r>
              <a:rPr lang="en-US" altLang="ko-KR" sz="2000" b="1" dirty="0">
                <a:solidFill>
                  <a:srgbClr val="C00000"/>
                </a:solidFill>
              </a:rPr>
              <a:t>→ </a:t>
            </a:r>
            <a:r>
              <a:rPr lang="ko-KR" altLang="en-US" sz="2000" b="1" dirty="0">
                <a:solidFill>
                  <a:srgbClr val="C00000"/>
                </a:solidFill>
              </a:rPr>
              <a:t>예비 창업자가 지정한 상권에 적합한 업종 추천 필요</a:t>
            </a:r>
            <a:endParaRPr lang="ko-KR" altLang="en-US" sz="2000" b="1" dirty="0"/>
          </a:p>
        </p:txBody>
      </p:sp>
      <p:pic>
        <p:nvPicPr>
          <p:cNvPr id="1028" name="Picture 4" descr="C:\Users\ooo\Desktop\창업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43" y="5133373"/>
            <a:ext cx="8811113" cy="6630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oo\Desktop\창업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44" y="4287465"/>
            <a:ext cx="8811112" cy="7278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ooo\Desktop\창업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2" r="5840"/>
          <a:stretch/>
        </p:blipFill>
        <p:spPr bwMode="auto">
          <a:xfrm>
            <a:off x="3412518" y="5914465"/>
            <a:ext cx="5366964" cy="493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4"/>
          <p:cNvGrpSpPr/>
          <p:nvPr/>
        </p:nvGrpSpPr>
        <p:grpSpPr>
          <a:xfrm>
            <a:off x="152400" y="256540"/>
            <a:ext cx="4004945" cy="400050"/>
            <a:chOff x="152400" y="256540"/>
            <a:chExt cx="4004945" cy="400050"/>
          </a:xfrm>
        </p:grpSpPr>
        <p:sp>
          <p:nvSpPr>
            <p:cNvPr id="130" name="Google Shape;130;p4"/>
            <p:cNvSpPr txBox="1"/>
            <p:nvPr/>
          </p:nvSpPr>
          <p:spPr>
            <a:xfrm>
              <a:off x="152400" y="256540"/>
              <a:ext cx="4004945" cy="400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No.1 Introduction_</a:t>
              </a:r>
              <a:r>
                <a:rPr lang="ko-KR" sz="1200" b="1" i="0" u="none" strike="noStrike" cap="none">
                  <a:solidFill>
                    <a:srgbClr val="75707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목표 설정</a:t>
              </a:r>
              <a:endPara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1" name="Google Shape;131;p4"/>
            <p:cNvCxnSpPr/>
            <p:nvPr/>
          </p:nvCxnSpPr>
          <p:spPr>
            <a:xfrm>
              <a:off x="180975" y="622300"/>
              <a:ext cx="395986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063F7F-7686-492E-967F-A5891E678AEB}"/>
              </a:ext>
            </a:extLst>
          </p:cNvPr>
          <p:cNvGrpSpPr/>
          <p:nvPr/>
        </p:nvGrpSpPr>
        <p:grpSpPr>
          <a:xfrm>
            <a:off x="718016" y="1219625"/>
            <a:ext cx="5364898" cy="5136857"/>
            <a:chOff x="1620836" y="1219625"/>
            <a:chExt cx="5364898" cy="5136857"/>
          </a:xfrm>
        </p:grpSpPr>
        <p:sp>
          <p:nvSpPr>
            <p:cNvPr id="144" name="Google Shape;144;p4"/>
            <p:cNvSpPr/>
            <p:nvPr/>
          </p:nvSpPr>
          <p:spPr>
            <a:xfrm>
              <a:off x="2841642" y="1219625"/>
              <a:ext cx="2991600" cy="2991600"/>
            </a:xfrm>
            <a:prstGeom prst="ellipse">
              <a:avLst/>
            </a:prstGeom>
            <a:gradFill>
              <a:gsLst>
                <a:gs pos="0">
                  <a:srgbClr val="FFF6DB">
                    <a:alpha val="20000"/>
                  </a:srgbClr>
                </a:gs>
                <a:gs pos="100000">
                  <a:srgbClr val="FAD25C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창업인에게 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도움이 될 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지역/상권 정보 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620836" y="3360082"/>
              <a:ext cx="2991600" cy="2996400"/>
            </a:xfrm>
            <a:prstGeom prst="ellipse">
              <a:avLst/>
            </a:prstGeom>
            <a:gradFill>
              <a:gsLst>
                <a:gs pos="0">
                  <a:srgbClr val="DCECD5">
                    <a:alpha val="20000"/>
                  </a:srgbClr>
                </a:gs>
                <a:gs pos="100000">
                  <a:srgbClr val="93BC8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서울시 상권 자료</a:t>
              </a:r>
              <a:r>
                <a:rPr lang="en-US" alt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994134" y="3360082"/>
              <a:ext cx="2991600" cy="2996400"/>
            </a:xfrm>
            <a:prstGeom prst="ellipse">
              <a:avLst/>
            </a:prstGeom>
            <a:gradFill>
              <a:gsLst>
                <a:gs pos="0">
                  <a:srgbClr val="DFE9FB">
                    <a:alpha val="20000"/>
                  </a:srgbClr>
                </a:gs>
                <a:gs pos="100000">
                  <a:srgbClr val="6E9BE7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가공&amp;분석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5" name="Google Shape;145;p4"/>
          <p:cNvSpPr/>
          <p:nvPr/>
        </p:nvSpPr>
        <p:spPr>
          <a:xfrm>
            <a:off x="6015442" y="2558525"/>
            <a:ext cx="5628695" cy="1391700"/>
          </a:xfrm>
          <a:prstGeom prst="horizontalScroll">
            <a:avLst>
              <a:gd name="adj" fmla="val 12500"/>
            </a:avLst>
          </a:prstGeom>
          <a:solidFill>
            <a:srgbClr val="D9EAD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창업인에게 경쟁력</a:t>
            </a:r>
            <a:r>
              <a:rPr lang="ko-KR" altLang="en-US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ko-KR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희소가치가 있는 </a:t>
            </a:r>
            <a:r>
              <a:rPr lang="ko-KR" altLang="en-US" sz="1800" b="1" dirty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업종 추천</a:t>
            </a:r>
            <a:endParaRPr sz="1800" dirty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6" name="Google Shape;146;p4"/>
          <p:cNvCxnSpPr/>
          <p:nvPr/>
        </p:nvCxnSpPr>
        <p:spPr>
          <a:xfrm flipH="1">
            <a:off x="3419630" y="3264075"/>
            <a:ext cx="2597400" cy="858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D681570-246E-4272-B324-43BAAA7550A4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2" name="Google Shape;114;p3">
              <a:extLst>
                <a:ext uri="{FF2B5EF4-FFF2-40B4-BE49-F238E27FC236}">
                  <a16:creationId xmlns:a16="http://schemas.microsoft.com/office/drawing/2014/main" id="{64416E57-F0B9-49DC-B926-A4C4AD7B1EC5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" name="Google Shape;115;p3">
              <a:extLst>
                <a:ext uri="{FF2B5EF4-FFF2-40B4-BE49-F238E27FC236}">
                  <a16:creationId xmlns:a16="http://schemas.microsoft.com/office/drawing/2014/main" id="{557FA835-FE6E-445F-ACAF-BCF3C3DC3ECB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" name="Google Shape;116;p3">
              <a:extLst>
                <a:ext uri="{FF2B5EF4-FFF2-40B4-BE49-F238E27FC236}">
                  <a16:creationId xmlns:a16="http://schemas.microsoft.com/office/drawing/2014/main" id="{AA3C52DB-4B2A-4D96-AB4C-9DEB4469FCA7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118;p3">
              <a:extLst>
                <a:ext uri="{FF2B5EF4-FFF2-40B4-BE49-F238E27FC236}">
                  <a16:creationId xmlns:a16="http://schemas.microsoft.com/office/drawing/2014/main" id="{01F3041C-3C97-46B3-A8B0-E4B279F5BEDA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119;p3">
              <a:extLst>
                <a:ext uri="{FF2B5EF4-FFF2-40B4-BE49-F238E27FC236}">
                  <a16:creationId xmlns:a16="http://schemas.microsoft.com/office/drawing/2014/main" id="{A03ED805-680E-4098-8D98-FAFF89CCE738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F5DA83-94D1-4808-A046-A56879ADF286}"/>
              </a:ext>
            </a:extLst>
          </p:cNvPr>
          <p:cNvGrpSpPr/>
          <p:nvPr/>
        </p:nvGrpSpPr>
        <p:grpSpPr>
          <a:xfrm>
            <a:off x="152400" y="256540"/>
            <a:ext cx="4004945" cy="400050"/>
            <a:chOff x="152400" y="256540"/>
            <a:chExt cx="4004945" cy="4000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CF966E-01A9-45E7-BFCE-8F85B541D419}"/>
                </a:ext>
              </a:extLst>
            </p:cNvPr>
            <p:cNvSpPr txBox="1"/>
            <p:nvPr/>
          </p:nvSpPr>
          <p:spPr>
            <a:xfrm>
              <a:off x="152400" y="256540"/>
              <a:ext cx="4004945" cy="400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+mj-ea"/>
                  <a:ea typeface="+mj-ea"/>
                </a:rPr>
                <a:t>No.2 </a:t>
              </a:r>
              <a:r>
                <a:rPr lang="ko-KR" altLang="en-US" sz="2000" b="1" dirty="0">
                  <a:latin typeface="+mj-ea"/>
                  <a:ea typeface="+mj-ea"/>
                </a:rPr>
                <a:t>선행 연구 조사</a:t>
              </a:r>
              <a:endParaRPr lang="en-US" altLang="ko-KR" sz="2000" b="1" dirty="0">
                <a:latin typeface="+mj-ea"/>
                <a:ea typeface="+mj-ea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6F04BF3-C4B8-4955-8E91-E3AC5E59CAC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" y="622300"/>
              <a:ext cx="395986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40F3908B-015B-461E-AC48-BF06495BF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220776"/>
              </p:ext>
            </p:extLst>
          </p:nvPr>
        </p:nvGraphicFramePr>
        <p:xfrm>
          <a:off x="328958" y="874395"/>
          <a:ext cx="11534083" cy="38847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137">
                  <a:extLst>
                    <a:ext uri="{9D8B030D-6E8A-4147-A177-3AD203B41FA5}">
                      <a16:colId xmlns:a16="http://schemas.microsoft.com/office/drawing/2014/main" val="2673885603"/>
                    </a:ext>
                  </a:extLst>
                </a:gridCol>
                <a:gridCol w="906696">
                  <a:extLst>
                    <a:ext uri="{9D8B030D-6E8A-4147-A177-3AD203B41FA5}">
                      <a16:colId xmlns:a16="http://schemas.microsoft.com/office/drawing/2014/main" val="2412669979"/>
                    </a:ext>
                  </a:extLst>
                </a:gridCol>
                <a:gridCol w="1490528">
                  <a:extLst>
                    <a:ext uri="{9D8B030D-6E8A-4147-A177-3AD203B41FA5}">
                      <a16:colId xmlns:a16="http://schemas.microsoft.com/office/drawing/2014/main" val="3080217424"/>
                    </a:ext>
                  </a:extLst>
                </a:gridCol>
                <a:gridCol w="3944988">
                  <a:extLst>
                    <a:ext uri="{9D8B030D-6E8A-4147-A177-3AD203B41FA5}">
                      <a16:colId xmlns:a16="http://schemas.microsoft.com/office/drawing/2014/main" val="3751400524"/>
                    </a:ext>
                  </a:extLst>
                </a:gridCol>
                <a:gridCol w="1704734">
                  <a:extLst>
                    <a:ext uri="{9D8B030D-6E8A-4147-A177-3AD203B41FA5}">
                      <a16:colId xmlns:a16="http://schemas.microsoft.com/office/drawing/2014/main" val="2535549647"/>
                    </a:ext>
                  </a:extLst>
                </a:gridCol>
              </a:tblGrid>
              <a:tr h="4605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제목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발행연도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저자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참고 내용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활용 내용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18496"/>
                  </a:ext>
                </a:extLst>
              </a:tr>
              <a:tr h="65245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서울시 골목상권 매출액에 영향을 미치는 요인에 관한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2019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김현철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이승일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서울시의 골목상권 현황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맑은 고딕" panose="020B0503020000020004" pitchFamily="50" charset="-127"/>
                        </a:rPr>
                        <a:t>상권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9978223"/>
                  </a:ext>
                </a:extLst>
              </a:tr>
              <a:tr h="65820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빅데이터 분석을 통한 서울시 골목상권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2017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</a:rPr>
                        <a:t>오흥록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맑은 고딕" panose="020B0503020000020004" pitchFamily="50" charset="-127"/>
                        </a:rPr>
                        <a:t>배범석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</a:rPr>
                        <a:t>문혜정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데이터를 추출하는 과정에서 유의미한 칼럼을 선정에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전처리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99535"/>
                  </a:ext>
                </a:extLst>
              </a:tr>
              <a:tr h="60400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코사인 유사도 기반의 인터넷 댓글 상이상 행위 분석 방법에 관한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2014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김민재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유사도 분석 중 코사인 유사도 분석 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유사도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525459"/>
                  </a:ext>
                </a:extLst>
              </a:tr>
              <a:tr h="331664">
                <a:tc>
                  <a:txBody>
                    <a:bodyPr/>
                    <a:lstStyle/>
                    <a:p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공간구문적 특성과 유동인구에 따른 점포 유형의 군집분석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2019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김세환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유동인구 관련 분석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데이터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517030"/>
                  </a:ext>
                </a:extLst>
              </a:tr>
              <a:tr h="3316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골목상권의 매출액과 성장 결정요인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2018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</a:rPr>
                        <a:t>강현모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매출액 관련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1778"/>
                  </a:ext>
                </a:extLst>
              </a:tr>
              <a:tr h="65967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내점고객 분석을 통한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소점포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상권분석에 관한 연구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맑은 고딕" panose="020B0503020000020004" pitchFamily="50" charset="-127"/>
                        </a:rPr>
                        <a:t>유충문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인구통계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상주인구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맑은 고딕" panose="020B0503020000020004" pitchFamily="50" charset="-127"/>
                        </a:rPr>
                        <a:t>관련 분석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116899"/>
                  </a:ext>
                </a:extLst>
              </a:tr>
            </a:tbl>
          </a:graphicData>
        </a:graphic>
      </p:graphicFrame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AD68C412-56CF-4323-905F-5CCCB44F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5ECF5541-E7C5-4109-9073-FEF2CDAD7BEA}" type="slidenum">
              <a:rPr lang="ko-KR" altLang="en-US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CF67DC1-1F3D-415A-A199-A06145AF5732}"/>
              </a:ext>
            </a:extLst>
          </p:cNvPr>
          <p:cNvSpPr/>
          <p:nvPr/>
        </p:nvSpPr>
        <p:spPr>
          <a:xfrm>
            <a:off x="0" y="0"/>
            <a:ext cx="12192000" cy="152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370EA6-3A58-47B9-84F7-54F4A7E98EEC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17" name="Google Shape;114;p3">
              <a:extLst>
                <a:ext uri="{FF2B5EF4-FFF2-40B4-BE49-F238E27FC236}">
                  <a16:creationId xmlns:a16="http://schemas.microsoft.com/office/drawing/2014/main" id="{4DEFA5BD-7AC3-482C-8F35-E0C80F2BAACC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115;p3">
              <a:extLst>
                <a:ext uri="{FF2B5EF4-FFF2-40B4-BE49-F238E27FC236}">
                  <a16:creationId xmlns:a16="http://schemas.microsoft.com/office/drawing/2014/main" id="{7E0E21F2-5B73-474E-9558-E5336C2A8FFC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16;p3">
              <a:extLst>
                <a:ext uri="{FF2B5EF4-FFF2-40B4-BE49-F238E27FC236}">
                  <a16:creationId xmlns:a16="http://schemas.microsoft.com/office/drawing/2014/main" id="{AE3D2939-9566-4143-841E-982736DDEDEF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118;p3">
              <a:extLst>
                <a:ext uri="{FF2B5EF4-FFF2-40B4-BE49-F238E27FC236}">
                  <a16:creationId xmlns:a16="http://schemas.microsoft.com/office/drawing/2014/main" id="{F47107F2-BA75-4BC6-9027-55422023B5ED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119;p3">
              <a:extLst>
                <a:ext uri="{FF2B5EF4-FFF2-40B4-BE49-F238E27FC236}">
                  <a16:creationId xmlns:a16="http://schemas.microsoft.com/office/drawing/2014/main" id="{9BAC0FD9-303D-48B5-97A7-9359BB1BDEC0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58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256540"/>
            <a:ext cx="4154170" cy="400685"/>
            <a:chOff x="152400" y="256540"/>
            <a:chExt cx="4154170" cy="400685"/>
          </a:xfrm>
        </p:grpSpPr>
        <p:sp>
          <p:nvSpPr>
            <p:cNvPr id="3" name="Rect 0"/>
            <p:cNvSpPr txBox="1">
              <a:spLocks/>
            </p:cNvSpPr>
            <p:nvPr/>
          </p:nvSpPr>
          <p:spPr>
            <a:xfrm>
              <a:off x="152400" y="256540"/>
              <a:ext cx="4154170" cy="4006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0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No.3 </a:t>
              </a:r>
              <a:r>
                <a:rPr sz="20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sz="20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sz="20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</a:t>
              </a:r>
              <a:r>
                <a:rPr sz="20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및 </a:t>
              </a:r>
              <a:r>
                <a:rPr sz="2000" b="1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분석_</a:t>
              </a:r>
              <a:r>
                <a:rPr sz="1200" b="1" dirty="0" err="1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</a:t>
              </a:r>
              <a:r>
                <a:rPr sz="1200" b="1" dirty="0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sz="1200" b="1" dirty="0" err="1">
                  <a:solidFill>
                    <a:schemeClr val="bg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개요</a:t>
              </a:r>
              <a:endParaRPr lang="ko-KR" altLang="en-US" sz="12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5" name="Rect 0"/>
            <p:cNvCxnSpPr/>
            <p:nvPr/>
          </p:nvCxnSpPr>
          <p:spPr>
            <a:xfrm>
              <a:off x="180975" y="622300"/>
              <a:ext cx="4104640" cy="635"/>
            </a:xfrm>
            <a:prstGeom prst="line">
              <a:avLst/>
            </a:prstGeom>
            <a:ln w="28575" cap="flat" cmpd="sng">
              <a:solidFill>
                <a:srgbClr val="00206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 0"/>
          <p:cNvSpPr txBox="1">
            <a:spLocks noGrp="1"/>
          </p:cNvSpPr>
          <p:nvPr>
            <p:ph/>
          </p:nvPr>
        </p:nvSpPr>
        <p:spPr>
          <a:xfrm>
            <a:off x="223520" y="779780"/>
            <a:ext cx="11667490" cy="55772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endParaRPr lang="ko-KR" altLang="en-US" sz="1800" b="1">
              <a:solidFill>
                <a:srgbClr val="000000"/>
              </a:solidFill>
              <a:latin typeface="+mj-ea"/>
              <a:ea typeface="+mj-ea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endParaRPr lang="ko-KR" altLang="en-US" sz="1800" b="1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fld id="{B9320F77-B9A0-41C5-862A-B4B631284C64}" type="slidenum">
              <a:rPr sz="1200">
                <a:solidFill>
                  <a:srgbClr val="000000"/>
                </a:solidFill>
                <a:latin typeface="+mj-ea"/>
                <a:ea typeface="+mj-ea"/>
              </a:rPr>
              <a:t>6</a:t>
            </a:fld>
            <a:endParaRPr lang="ko-KR" altLang="en-US" sz="120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53035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180975" y="1022350"/>
            <a:ext cx="11859260" cy="5063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sz="3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3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ko-KR" altLang="en-US" sz="3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서울특별시_우리마을가게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상권분석서비스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상권_추정매출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서울특별시_서울시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상권분석서비스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상권-추정유동인구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우리마을가게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상권분석서비스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sz="1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상권_상주인구</a:t>
            </a: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sz="1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en-US" altLang="ko-KR" b="1" dirty="0"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en-US" altLang="ko-KR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lang="ko-KR" altLang="en-US" sz="1400" b="1" dirty="0">
                <a:latin typeface="+mj-ea"/>
                <a:ea typeface="+mj-ea"/>
              </a:rPr>
              <a:t>출처 </a:t>
            </a:r>
            <a:r>
              <a:rPr lang="en-US" altLang="ko-KR" sz="1400" b="1" dirty="0">
                <a:latin typeface="+mj-ea"/>
                <a:ea typeface="+mj-ea"/>
              </a:rPr>
              <a:t>: </a:t>
            </a:r>
            <a:r>
              <a:rPr lang="ko-KR" altLang="en-US" sz="1400" b="1" dirty="0">
                <a:latin typeface="+mj-ea"/>
                <a:ea typeface="+mj-ea"/>
              </a:rPr>
              <a:t>서울시 </a:t>
            </a:r>
            <a:r>
              <a:rPr lang="ko-KR" altLang="en-US" sz="1400" b="1" dirty="0" err="1">
                <a:latin typeface="+mj-ea"/>
                <a:ea typeface="+mj-ea"/>
              </a:rPr>
              <a:t>열린데이터</a:t>
            </a:r>
            <a:r>
              <a:rPr lang="ko-KR" altLang="en-US" sz="1400" b="1" dirty="0">
                <a:latin typeface="+mj-ea"/>
                <a:ea typeface="+mj-ea"/>
              </a:rPr>
              <a:t> 광장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r" defTabSz="914400" rtl="0" eaLnBrk="1" latinLnBrk="0" hangingPunct="1">
              <a:buFontTx/>
              <a:buNone/>
            </a:pP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sz="18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E052091-1DA5-4CED-802C-F44ECDD3E661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5" name="Google Shape;114;p3">
              <a:extLst>
                <a:ext uri="{FF2B5EF4-FFF2-40B4-BE49-F238E27FC236}">
                  <a16:creationId xmlns:a16="http://schemas.microsoft.com/office/drawing/2014/main" id="{6C8C343E-EA1A-4F82-AA8E-14F404948BAB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115;p3">
              <a:extLst>
                <a:ext uri="{FF2B5EF4-FFF2-40B4-BE49-F238E27FC236}">
                  <a16:creationId xmlns:a16="http://schemas.microsoft.com/office/drawing/2014/main" id="{53EABD6A-2E72-458B-9294-4447DF24AE8D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116;p3">
              <a:extLst>
                <a:ext uri="{FF2B5EF4-FFF2-40B4-BE49-F238E27FC236}">
                  <a16:creationId xmlns:a16="http://schemas.microsoft.com/office/drawing/2014/main" id="{BDD1741F-691A-4F41-B059-73419265410A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118;p3">
              <a:extLst>
                <a:ext uri="{FF2B5EF4-FFF2-40B4-BE49-F238E27FC236}">
                  <a16:creationId xmlns:a16="http://schemas.microsoft.com/office/drawing/2014/main" id="{3FA4B9B2-67BF-488E-AB51-E07CE42DECD9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119;p3">
              <a:extLst>
                <a:ext uri="{FF2B5EF4-FFF2-40B4-BE49-F238E27FC236}">
                  <a16:creationId xmlns:a16="http://schemas.microsoft.com/office/drawing/2014/main" id="{85C3ABDD-F838-49BC-AF59-84E64E1E6DD4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 noGrp="1"/>
          </p:cNvSpPr>
          <p:nvPr>
            <p:ph/>
          </p:nvPr>
        </p:nvSpPr>
        <p:spPr>
          <a:xfrm>
            <a:off x="223520" y="779780"/>
            <a:ext cx="11667490" cy="55772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1800" b="1" dirty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endParaRPr lang="ko-KR" altLang="en-US" sz="18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r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457200" indent="0" algn="l" defTabSz="914400" rtl="0" eaLnBrk="1" latinLnBrk="0" hangingPunct="1"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fld id="{B9320F77-B9A0-41C5-862A-B4B631284C64}" type="slidenum">
              <a:rPr sz="1200">
                <a:solidFill>
                  <a:srgbClr val="000000"/>
                </a:solidFill>
                <a:latin typeface="+mj-ea"/>
                <a:ea typeface="+mj-ea"/>
              </a:rPr>
              <a:t>7</a:t>
            </a:fld>
            <a:endParaRPr lang="ko-KR" altLang="en-US" sz="120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53035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BE6165-A525-407A-9D28-8B30F077BFCA}"/>
              </a:ext>
            </a:extLst>
          </p:cNvPr>
          <p:cNvGrpSpPr/>
          <p:nvPr/>
        </p:nvGrpSpPr>
        <p:grpSpPr>
          <a:xfrm>
            <a:off x="7731531" y="803851"/>
            <a:ext cx="4087626" cy="5781109"/>
            <a:chOff x="7364282" y="850947"/>
            <a:chExt cx="4087626" cy="5781109"/>
          </a:xfrm>
        </p:grpSpPr>
        <p:pic>
          <p:nvPicPr>
            <p:cNvPr id="64" name="그림 1" descr="C:/Users/WDP/AppData/Roaming/PolarisOffice/ETemp/13944_10271848/fImage35088455372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282" y="850947"/>
              <a:ext cx="4087626" cy="5509249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CF97B0-0E80-4056-B690-A1376F6793DE}"/>
                </a:ext>
              </a:extLst>
            </p:cNvPr>
            <p:cNvSpPr txBox="1"/>
            <p:nvPr/>
          </p:nvSpPr>
          <p:spPr>
            <a:xfrm>
              <a:off x="8279963" y="6355057"/>
              <a:ext cx="2465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상주인구 데이터</a:t>
              </a:r>
            </a:p>
          </p:txBody>
        </p:sp>
      </p:grpSp>
      <p:sp>
        <p:nvSpPr>
          <p:cNvPr id="25" name="Google Shape;256;p10">
            <a:extLst>
              <a:ext uri="{FF2B5EF4-FFF2-40B4-BE49-F238E27FC236}">
                <a16:creationId xmlns:a16="http://schemas.microsoft.com/office/drawing/2014/main" id="{99F5059E-08B5-4367-A5D9-FD464308F010}"/>
              </a:ext>
            </a:extLst>
          </p:cNvPr>
          <p:cNvSpPr txBox="1"/>
          <p:nvPr/>
        </p:nvSpPr>
        <p:spPr>
          <a:xfrm>
            <a:off x="152399" y="779499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서울시 우리 마을 가게 상권 분석 서비스 데이터</a:t>
            </a:r>
            <a:r>
              <a:rPr lang="en-US" altLang="ko-KR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(</a:t>
            </a:r>
            <a:r>
              <a:rPr lang="ko-KR" altLang="en-US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상주인구</a:t>
            </a:r>
            <a:r>
              <a:rPr lang="en-US" altLang="ko-KR" sz="1600" b="1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rPr>
              <a:t>)</a:t>
            </a:r>
            <a:endParaRPr sz="1600"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출처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서울신용보증재단 제공 데이터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골목상권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전통시장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관광특구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발달상권의</a:t>
            </a:r>
            <a:r>
              <a:rPr lang="ko-KR" altLang="en-US" dirty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상주인구 정보 중 골목상권만 사용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1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상권 구분 코드를 기준으로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1496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 상권의 상주인구 정보를 제공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컬럼 정보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84250" lvl="1" indent="-263525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년 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분기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총 상주인구 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  상주인구 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b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성별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상주인구 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성별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 상주인구 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총 가구수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아파트 가구 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b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비 아파트 가구 수 등 </a:t>
            </a:r>
            <a:r>
              <a:rPr lang="ko-KR" altLang="en-US" u="sng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u="sng" dirty="0">
                <a:solidFill>
                  <a:schemeClr val="tx1"/>
                </a:solidFill>
                <a:latin typeface="+mj-ea"/>
                <a:ea typeface="+mj-ea"/>
              </a:rPr>
              <a:t>30</a:t>
            </a:r>
            <a:r>
              <a:rPr lang="ko-KR" altLang="en-US" u="sng" dirty="0">
                <a:solidFill>
                  <a:schemeClr val="tx1"/>
                </a:solidFill>
                <a:latin typeface="+mj-ea"/>
                <a:ea typeface="+mj-ea"/>
              </a:rPr>
              <a:t>개 컬럼</a:t>
            </a:r>
            <a:endParaRPr lang="en-US" altLang="ko-KR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84250" lvl="1" indent="-263525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 정보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10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20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30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40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50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60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 이상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2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b="1" u="sng" dirty="0">
                <a:latin typeface="+mj-ea"/>
                <a:ea typeface="+mj-ea"/>
              </a:rPr>
              <a:t>총 </a:t>
            </a:r>
            <a:r>
              <a:rPr lang="en-US" altLang="ko-KR" b="1" u="sng" dirty="0">
                <a:latin typeface="+mj-ea"/>
                <a:ea typeface="+mj-ea"/>
              </a:rPr>
              <a:t>39,868</a:t>
            </a:r>
            <a:r>
              <a:rPr lang="ko-KR" altLang="en-US" b="1" u="sng" dirty="0">
                <a:latin typeface="+mj-ea"/>
                <a:ea typeface="+mj-ea"/>
              </a:rPr>
              <a:t>개 데이터</a:t>
            </a:r>
            <a:endParaRPr lang="ko-KR" altLang="en-US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ko-KR" altLang="en-US" b="1" dirty="0">
              <a:latin typeface="+mj-ea"/>
              <a:ea typeface="+mj-ea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ko-KR" altLang="en-US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endParaRPr sz="1400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grpSp>
        <p:nvGrpSpPr>
          <p:cNvPr id="27" name="Google Shape;244;p10">
            <a:extLst>
              <a:ext uri="{FF2B5EF4-FFF2-40B4-BE49-F238E27FC236}">
                <a16:creationId xmlns:a16="http://schemas.microsoft.com/office/drawing/2014/main" id="{3AEDF038-547E-4942-B193-FC488BA033CC}"/>
              </a:ext>
            </a:extLst>
          </p:cNvPr>
          <p:cNvGrpSpPr/>
          <p:nvPr/>
        </p:nvGrpSpPr>
        <p:grpSpPr>
          <a:xfrm>
            <a:off x="152399" y="256645"/>
            <a:ext cx="4372948" cy="400110"/>
            <a:chOff x="152399" y="308600"/>
            <a:chExt cx="4372948" cy="400110"/>
          </a:xfrm>
        </p:grpSpPr>
        <p:sp>
          <p:nvSpPr>
            <p:cNvPr id="28" name="Google Shape;245;p10">
              <a:extLst>
                <a:ext uri="{FF2B5EF4-FFF2-40B4-BE49-F238E27FC236}">
                  <a16:creationId xmlns:a16="http://schemas.microsoft.com/office/drawing/2014/main" id="{C5100ADC-7DDD-4A5B-942C-CFB89DF8334C}"/>
                </a:ext>
              </a:extLst>
            </p:cNvPr>
            <p:cNvSpPr txBox="1"/>
            <p:nvPr/>
          </p:nvSpPr>
          <p:spPr>
            <a:xfrm>
              <a:off x="152399" y="308600"/>
              <a:ext cx="43729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No.3 데이터 수집 및 </a:t>
              </a:r>
              <a:r>
                <a:rPr lang="ko-KR" sz="2000" b="1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분석_</a:t>
              </a:r>
              <a:r>
                <a:rPr lang="ko-KR" sz="1200" b="1" dirty="0" err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</a:t>
              </a:r>
              <a:r>
                <a:rPr lang="ko-KR" sz="1200" b="1" dirty="0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 개요</a:t>
              </a:r>
              <a:endParaRPr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29" name="Google Shape;246;p10">
              <a:extLst>
                <a:ext uri="{FF2B5EF4-FFF2-40B4-BE49-F238E27FC236}">
                  <a16:creationId xmlns:a16="http://schemas.microsoft.com/office/drawing/2014/main" id="{0174482E-6175-4F0E-82D8-75263969E807}"/>
                </a:ext>
              </a:extLst>
            </p:cNvPr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FA2910-4C13-4D17-A858-1C0D81469652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31" name="Google Shape;114;p3">
              <a:extLst>
                <a:ext uri="{FF2B5EF4-FFF2-40B4-BE49-F238E27FC236}">
                  <a16:creationId xmlns:a16="http://schemas.microsoft.com/office/drawing/2014/main" id="{D55A07C7-8F5C-4CDE-BDEE-285D59A7B213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15;p3">
              <a:extLst>
                <a:ext uri="{FF2B5EF4-FFF2-40B4-BE49-F238E27FC236}">
                  <a16:creationId xmlns:a16="http://schemas.microsoft.com/office/drawing/2014/main" id="{BBFBA857-884F-402C-8892-C3A6DFD64C95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16;p3">
              <a:extLst>
                <a:ext uri="{FF2B5EF4-FFF2-40B4-BE49-F238E27FC236}">
                  <a16:creationId xmlns:a16="http://schemas.microsoft.com/office/drawing/2014/main" id="{D1733B70-64B2-4957-BAF9-770990D2401A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118;p3">
              <a:extLst>
                <a:ext uri="{FF2B5EF4-FFF2-40B4-BE49-F238E27FC236}">
                  <a16:creationId xmlns:a16="http://schemas.microsoft.com/office/drawing/2014/main" id="{8E6EEB24-47AC-4064-B514-D47DFBEB35B0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" name="Google Shape;119;p3">
              <a:extLst>
                <a:ext uri="{FF2B5EF4-FFF2-40B4-BE49-F238E27FC236}">
                  <a16:creationId xmlns:a16="http://schemas.microsoft.com/office/drawing/2014/main" id="{F0A6791B-9569-45CE-81DB-FE7DFED598FD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59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6;p10">
            <a:extLst>
              <a:ext uri="{FF2B5EF4-FFF2-40B4-BE49-F238E27FC236}">
                <a16:creationId xmlns:a16="http://schemas.microsoft.com/office/drawing/2014/main" id="{E1428069-5BC3-4A08-90CC-2E17ED522850}"/>
              </a:ext>
            </a:extLst>
          </p:cNvPr>
          <p:cNvSpPr txBox="1"/>
          <p:nvPr/>
        </p:nvSpPr>
        <p:spPr>
          <a:xfrm>
            <a:off x="152399" y="751935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 algn="just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서울시 우리 마을 가게 상권 분석 서비스 데이터</a:t>
            </a:r>
            <a:r>
              <a:rPr lang="en-US" altLang="ko-KR" sz="16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600" b="1" dirty="0" err="1">
                <a:latin typeface="맑은 고딕" charset="0"/>
                <a:ea typeface="맑은 고딕" charset="0"/>
              </a:rPr>
              <a:t>추정유동인구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)</a:t>
            </a:r>
            <a:endParaRPr lang="en-US" altLang="ko-KR" sz="1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출처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서울특별시 제공 데이터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상권 관련 빅데이터를 토대로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43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개의 업종을 선별하여 유동인구 정보를 제공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외식업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(10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),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서비스업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(22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),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도소매업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(1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칼럼 정보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 년 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분기 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총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유동인구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남</a:t>
            </a:r>
            <a:r>
              <a:rPr lang="ko-KR" altLang="en-US" sz="1400" dirty="0" err="1">
                <a:solidFill>
                  <a:srgbClr val="000000"/>
                </a:solidFill>
                <a:latin typeface="맑은 고딕" charset="0"/>
                <a:ea typeface="맑은 고딕" charset="0"/>
                <a:sym typeface="Wingdings" panose="05000000000000000000" pitchFamily="2" charset="2"/>
              </a:rPr>
              <a:t></a:t>
            </a:r>
            <a:r>
              <a:rPr lang="ko-KR" altLang="en-US"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여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유동인구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수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989013" lvl="2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</a:pPr>
            <a:r>
              <a:rPr lang="ko-KR" altLang="en-US" dirty="0">
                <a:latin typeface="맑은 고딕" charset="0"/>
                <a:ea typeface="맑은 고딕" charset="0"/>
              </a:rPr>
              <a:t>연령대별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</a:rPr>
              <a:t>유동인구 수</a:t>
            </a:r>
            <a:r>
              <a:rPr lang="en-US" altLang="ko-KR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시간대별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유동인구 수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989013" lvl="2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</a:pP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성별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연령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요일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altLang="en-US" dirty="0">
                <a:latin typeface="맑은 고딕" charset="0"/>
                <a:ea typeface="맑은 고딕" charset="0"/>
              </a:rPr>
              <a:t>시간대 유동인구 수 등 </a:t>
            </a:r>
            <a:r>
              <a:rPr lang="ko-KR" altLang="en-US" u="sng" dirty="0">
                <a:latin typeface="맑은 고딕" charset="0"/>
                <a:ea typeface="맑은 고딕" charset="0"/>
              </a:rPr>
              <a:t>총 </a:t>
            </a:r>
            <a:r>
              <a:rPr lang="en-US" altLang="ko-KR" u="sng" dirty="0">
                <a:latin typeface="맑은 고딕" charset="0"/>
                <a:ea typeface="맑은 고딕" charset="0"/>
              </a:rPr>
              <a:t>532</a:t>
            </a:r>
            <a:r>
              <a:rPr lang="ko-KR" altLang="en-US" u="sng" dirty="0">
                <a:latin typeface="맑은 고딕" charset="0"/>
                <a:ea typeface="맑은 고딕" charset="0"/>
              </a:rPr>
              <a:t>개 칼럼</a:t>
            </a:r>
            <a:endParaRPr lang="en-US" altLang="ko-KR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 정보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10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20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30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40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50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60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 이상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시간대별 정보 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1(00:00~06:00), 2(06:00~11:00), 3(11:00~14:00), 4(14:00~17:00),</a:t>
            </a:r>
            <a:b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en-US" altLang="ko-KR" dirty="0">
                <a:latin typeface="맑은 고딕" charset="0"/>
                <a:ea typeface="맑은 고딕" charset="0"/>
              </a:rPr>
              <a:t>	        </a:t>
            </a: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5(17:00~21:00), 6(21:00~24:00)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b="1" u="sng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b="1" u="sng" dirty="0">
                <a:solidFill>
                  <a:schemeClr val="tx1"/>
                </a:solidFill>
                <a:latin typeface="+mj-ea"/>
                <a:ea typeface="+mj-ea"/>
              </a:rPr>
              <a:t>41,826</a:t>
            </a:r>
            <a:r>
              <a:rPr lang="ko-KR" altLang="en-US" b="1" u="sng" dirty="0">
                <a:solidFill>
                  <a:schemeClr val="tx1"/>
                </a:solidFill>
                <a:latin typeface="+mj-ea"/>
                <a:ea typeface="+mj-ea"/>
              </a:rPr>
              <a:t>개 데이터</a:t>
            </a:r>
            <a:endParaRPr lang="en-US" altLang="ko-KR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en-US" altLang="ko-KR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fld id="{B9320F77-B9A0-41C5-862A-B4B631284C64}" type="slidenum">
              <a:rPr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53035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A87B6E-FA91-472E-837A-8119107E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382" y="2360610"/>
            <a:ext cx="4916129" cy="2099634"/>
          </a:xfrm>
          <a:prstGeom prst="rect">
            <a:avLst/>
          </a:prstGeom>
        </p:spPr>
      </p:pic>
      <p:grpSp>
        <p:nvGrpSpPr>
          <p:cNvPr id="24" name="Google Shape;244;p10">
            <a:extLst>
              <a:ext uri="{FF2B5EF4-FFF2-40B4-BE49-F238E27FC236}">
                <a16:creationId xmlns:a16="http://schemas.microsoft.com/office/drawing/2014/main" id="{FA925D74-6F69-48D8-B2E0-84320C1DA94D}"/>
              </a:ext>
            </a:extLst>
          </p:cNvPr>
          <p:cNvGrpSpPr/>
          <p:nvPr/>
        </p:nvGrpSpPr>
        <p:grpSpPr>
          <a:xfrm>
            <a:off x="152399" y="256645"/>
            <a:ext cx="4372948" cy="400110"/>
            <a:chOff x="152399" y="308600"/>
            <a:chExt cx="4372948" cy="400110"/>
          </a:xfrm>
        </p:grpSpPr>
        <p:sp>
          <p:nvSpPr>
            <p:cNvPr id="25" name="Google Shape;245;p10">
              <a:extLst>
                <a:ext uri="{FF2B5EF4-FFF2-40B4-BE49-F238E27FC236}">
                  <a16:creationId xmlns:a16="http://schemas.microsoft.com/office/drawing/2014/main" id="{A0216658-C317-40FC-95D5-C8C5AC0FA1AB}"/>
                </a:ext>
              </a:extLst>
            </p:cNvPr>
            <p:cNvSpPr txBox="1"/>
            <p:nvPr/>
          </p:nvSpPr>
          <p:spPr>
            <a:xfrm>
              <a:off x="152399" y="308600"/>
              <a:ext cx="43729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No.3 데이터 수집 및 </a:t>
              </a:r>
              <a:r>
                <a:rPr lang="ko-KR" sz="2000" b="1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분석_</a:t>
              </a:r>
              <a:r>
                <a:rPr lang="ko-KR" sz="1200" b="1" dirty="0" err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</a:t>
              </a:r>
              <a:r>
                <a:rPr lang="ko-KR" sz="1200" b="1" dirty="0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 개요</a:t>
              </a:r>
              <a:endParaRPr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26" name="Google Shape;246;p10">
              <a:extLst>
                <a:ext uri="{FF2B5EF4-FFF2-40B4-BE49-F238E27FC236}">
                  <a16:creationId xmlns:a16="http://schemas.microsoft.com/office/drawing/2014/main" id="{9AAA10B8-E4A8-457B-AE6A-BA58CD6E71EA}"/>
                </a:ext>
              </a:extLst>
            </p:cNvPr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7E120F6-EAE8-4C8B-B58D-4C2502D55C31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9" name="Google Shape;114;p3">
              <a:extLst>
                <a:ext uri="{FF2B5EF4-FFF2-40B4-BE49-F238E27FC236}">
                  <a16:creationId xmlns:a16="http://schemas.microsoft.com/office/drawing/2014/main" id="{09234F73-D9A7-4EB1-9114-4411D2477D6D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115;p3">
              <a:extLst>
                <a:ext uri="{FF2B5EF4-FFF2-40B4-BE49-F238E27FC236}">
                  <a16:creationId xmlns:a16="http://schemas.microsoft.com/office/drawing/2014/main" id="{2010440C-B564-4654-9F9B-34D483186445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116;p3">
              <a:extLst>
                <a:ext uri="{FF2B5EF4-FFF2-40B4-BE49-F238E27FC236}">
                  <a16:creationId xmlns:a16="http://schemas.microsoft.com/office/drawing/2014/main" id="{AECD36BD-32C6-4C4E-9FC5-FD8A35C8FF02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18;p3">
              <a:extLst>
                <a:ext uri="{FF2B5EF4-FFF2-40B4-BE49-F238E27FC236}">
                  <a16:creationId xmlns:a16="http://schemas.microsoft.com/office/drawing/2014/main" id="{FB205DAE-6EDE-4B9B-B08E-13118277452E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119;p3">
              <a:extLst>
                <a:ext uri="{FF2B5EF4-FFF2-40B4-BE49-F238E27FC236}">
                  <a16:creationId xmlns:a16="http://schemas.microsoft.com/office/drawing/2014/main" id="{2F5FC4A9-1679-4068-B399-C6F4A00030DB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8F46091-16A9-4E66-B5BE-292EC80B2B38}"/>
              </a:ext>
            </a:extLst>
          </p:cNvPr>
          <p:cNvSpPr txBox="1"/>
          <p:nvPr/>
        </p:nvSpPr>
        <p:spPr>
          <a:xfrm>
            <a:off x="8573528" y="4469206"/>
            <a:ext cx="1681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유동인구 데이터 정보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fld id="{B9320F77-B9A0-41C5-862A-B4B631284C64}" type="slidenum">
              <a:rPr sz="1200">
                <a:solidFill>
                  <a:srgbClr val="000000"/>
                </a:solidFill>
                <a:latin typeface="맑은 고딕" charset="0"/>
                <a:ea typeface="맑은 고딕" charset="0"/>
              </a:rPr>
              <a:t>9</a:t>
            </a:fld>
            <a:endParaRPr lang="ko-KR" altLang="en-US" sz="12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/>
          <p:cNvSpPr>
            <a:spLocks/>
          </p:cNvSpPr>
          <p:nvPr/>
        </p:nvSpPr>
        <p:spPr>
          <a:xfrm>
            <a:off x="0" y="0"/>
            <a:ext cx="12192635" cy="153035"/>
          </a:xfrm>
          <a:prstGeom prst="rect">
            <a:avLst/>
          </a:prstGeom>
          <a:solidFill>
            <a:srgbClr val="002060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09DFB-5B6D-41CF-8280-2A9769A6B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62" b="1362"/>
          <a:stretch/>
        </p:blipFill>
        <p:spPr>
          <a:xfrm>
            <a:off x="8446887" y="802469"/>
            <a:ext cx="3270932" cy="2705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810872-585B-4442-9D4D-60A7DF065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99"/>
          <a:stretch/>
        </p:blipFill>
        <p:spPr>
          <a:xfrm>
            <a:off x="8446887" y="3602749"/>
            <a:ext cx="3270932" cy="1971675"/>
          </a:xfrm>
          <a:prstGeom prst="rect">
            <a:avLst/>
          </a:prstGeom>
        </p:spPr>
      </p:pic>
      <p:grpSp>
        <p:nvGrpSpPr>
          <p:cNvPr id="24" name="Google Shape;244;p10">
            <a:extLst>
              <a:ext uri="{FF2B5EF4-FFF2-40B4-BE49-F238E27FC236}">
                <a16:creationId xmlns:a16="http://schemas.microsoft.com/office/drawing/2014/main" id="{44E80C5F-974D-428B-8BC7-E728510AD7B6}"/>
              </a:ext>
            </a:extLst>
          </p:cNvPr>
          <p:cNvGrpSpPr/>
          <p:nvPr/>
        </p:nvGrpSpPr>
        <p:grpSpPr>
          <a:xfrm>
            <a:off x="152399" y="256645"/>
            <a:ext cx="4372948" cy="400110"/>
            <a:chOff x="152399" y="308600"/>
            <a:chExt cx="4372948" cy="400110"/>
          </a:xfrm>
        </p:grpSpPr>
        <p:sp>
          <p:nvSpPr>
            <p:cNvPr id="25" name="Google Shape;245;p10">
              <a:extLst>
                <a:ext uri="{FF2B5EF4-FFF2-40B4-BE49-F238E27FC236}">
                  <a16:creationId xmlns:a16="http://schemas.microsoft.com/office/drawing/2014/main" id="{D0E2DF80-45A4-4064-B518-B53DDFD0EB81}"/>
                </a:ext>
              </a:extLst>
            </p:cNvPr>
            <p:cNvSpPr txBox="1"/>
            <p:nvPr/>
          </p:nvSpPr>
          <p:spPr>
            <a:xfrm>
              <a:off x="152399" y="308600"/>
              <a:ext cx="437294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b="1" dirty="0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No.3 데이터 수집 및 </a:t>
              </a:r>
              <a:r>
                <a:rPr lang="ko-KR" sz="2000" b="1" dirty="0" err="1">
                  <a:solidFill>
                    <a:schemeClr val="dk1"/>
                  </a:solidFill>
                  <a:latin typeface="+mj-ea"/>
                  <a:ea typeface="+mj-ea"/>
                  <a:cs typeface="Malgun Gothic"/>
                  <a:sym typeface="Malgun Gothic"/>
                </a:rPr>
                <a:t>분석_</a:t>
              </a:r>
              <a:r>
                <a:rPr lang="ko-KR" sz="1200" b="1" dirty="0" err="1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데이터</a:t>
              </a:r>
              <a:r>
                <a:rPr lang="ko-KR" sz="1200" b="1" dirty="0">
                  <a:solidFill>
                    <a:srgbClr val="757070"/>
                  </a:solidFill>
                  <a:latin typeface="+mj-ea"/>
                  <a:ea typeface="+mj-ea"/>
                  <a:cs typeface="Malgun Gothic"/>
                  <a:sym typeface="Malgun Gothic"/>
                </a:rPr>
                <a:t> 개요</a:t>
              </a:r>
              <a:endParaRPr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endParaRPr>
            </a:p>
          </p:txBody>
        </p:sp>
        <p:cxnSp>
          <p:nvCxnSpPr>
            <p:cNvPr id="26" name="Google Shape;246;p10">
              <a:extLst>
                <a:ext uri="{FF2B5EF4-FFF2-40B4-BE49-F238E27FC236}">
                  <a16:creationId xmlns:a16="http://schemas.microsoft.com/office/drawing/2014/main" id="{2A2AA492-7B83-4F83-8914-AD6D448CCC95}"/>
                </a:ext>
              </a:extLst>
            </p:cNvPr>
            <p:cNvCxnSpPr/>
            <p:nvPr/>
          </p:nvCxnSpPr>
          <p:spPr>
            <a:xfrm>
              <a:off x="180975" y="674370"/>
              <a:ext cx="41040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C09923F-B0DA-4A41-8B64-5549D35C2136}"/>
              </a:ext>
            </a:extLst>
          </p:cNvPr>
          <p:cNvGrpSpPr/>
          <p:nvPr/>
        </p:nvGrpSpPr>
        <p:grpSpPr>
          <a:xfrm>
            <a:off x="11354435" y="278215"/>
            <a:ext cx="726767" cy="107950"/>
            <a:chOff x="11296015" y="328566"/>
            <a:chExt cx="726767" cy="107950"/>
          </a:xfrm>
        </p:grpSpPr>
        <p:sp>
          <p:nvSpPr>
            <p:cNvPr id="28" name="Google Shape;114;p3">
              <a:extLst>
                <a:ext uri="{FF2B5EF4-FFF2-40B4-BE49-F238E27FC236}">
                  <a16:creationId xmlns:a16="http://schemas.microsoft.com/office/drawing/2014/main" id="{11E6F70E-B551-401C-A007-B22CA46920EB}"/>
                </a:ext>
              </a:extLst>
            </p:cNvPr>
            <p:cNvSpPr/>
            <p:nvPr/>
          </p:nvSpPr>
          <p:spPr>
            <a:xfrm>
              <a:off x="11605399" y="328566"/>
              <a:ext cx="108000" cy="107950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115;p3">
              <a:extLst>
                <a:ext uri="{FF2B5EF4-FFF2-40B4-BE49-F238E27FC236}">
                  <a16:creationId xmlns:a16="http://schemas.microsoft.com/office/drawing/2014/main" id="{1C703CA4-BFE5-479A-8310-41E472A16CCE}"/>
                </a:ext>
              </a:extLst>
            </p:cNvPr>
            <p:cNvSpPr/>
            <p:nvPr/>
          </p:nvSpPr>
          <p:spPr>
            <a:xfrm>
              <a:off x="11760091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116;p3">
              <a:extLst>
                <a:ext uri="{FF2B5EF4-FFF2-40B4-BE49-F238E27FC236}">
                  <a16:creationId xmlns:a16="http://schemas.microsoft.com/office/drawing/2014/main" id="{74DE1028-E9A7-4063-AF2B-AD7C52303894}"/>
                </a:ext>
              </a:extLst>
            </p:cNvPr>
            <p:cNvSpPr/>
            <p:nvPr/>
          </p:nvSpPr>
          <p:spPr>
            <a:xfrm>
              <a:off x="11296015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" name="Google Shape;118;p3">
              <a:extLst>
                <a:ext uri="{FF2B5EF4-FFF2-40B4-BE49-F238E27FC236}">
                  <a16:creationId xmlns:a16="http://schemas.microsoft.com/office/drawing/2014/main" id="{8D2CA287-8303-47A4-A392-2001CE939058}"/>
                </a:ext>
              </a:extLst>
            </p:cNvPr>
            <p:cNvSpPr/>
            <p:nvPr/>
          </p:nvSpPr>
          <p:spPr>
            <a:xfrm>
              <a:off x="11450707" y="328566"/>
              <a:ext cx="108000" cy="107950"/>
            </a:xfrm>
            <a:prstGeom prst="ellipse">
              <a:avLst/>
            </a:prstGeom>
            <a:solidFill>
              <a:schemeClr val="bg1"/>
            </a:solidFill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19;p3">
              <a:extLst>
                <a:ext uri="{FF2B5EF4-FFF2-40B4-BE49-F238E27FC236}">
                  <a16:creationId xmlns:a16="http://schemas.microsoft.com/office/drawing/2014/main" id="{4B9E45C9-B992-4D31-B9A3-9BE5FCB5DA5E}"/>
                </a:ext>
              </a:extLst>
            </p:cNvPr>
            <p:cNvSpPr/>
            <p:nvPr/>
          </p:nvSpPr>
          <p:spPr>
            <a:xfrm>
              <a:off x="11914782" y="328566"/>
              <a:ext cx="108000" cy="107950"/>
            </a:xfrm>
            <a:prstGeom prst="ellipse">
              <a:avLst/>
            </a:prstGeom>
            <a:noFill/>
            <a:ln w="12700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8" name="Google Shape;256;p10">
            <a:extLst>
              <a:ext uri="{FF2B5EF4-FFF2-40B4-BE49-F238E27FC236}">
                <a16:creationId xmlns:a16="http://schemas.microsoft.com/office/drawing/2014/main" id="{286885A3-04A1-4283-941D-1FF6C0A123B1}"/>
              </a:ext>
            </a:extLst>
          </p:cNvPr>
          <p:cNvSpPr txBox="1"/>
          <p:nvPr/>
        </p:nvSpPr>
        <p:spPr>
          <a:xfrm>
            <a:off x="152399" y="751935"/>
            <a:ext cx="11666758" cy="557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 algn="just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서울시 우리 마을 가게 상권 분석 서비스 데이터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상권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-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업종 별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600" b="1" dirty="0">
                <a:latin typeface="맑은 고딕" charset="0"/>
                <a:ea typeface="맑은 고딕" charset="0"/>
              </a:rPr>
              <a:t>추정매출</a:t>
            </a:r>
            <a:r>
              <a:rPr lang="en-US" altLang="ko-KR" sz="1600" b="1" dirty="0">
                <a:latin typeface="맑은 고딕" charset="0"/>
                <a:ea typeface="맑은 고딕" charset="0"/>
              </a:rPr>
              <a:t>)</a:t>
            </a:r>
            <a:endParaRPr lang="en-US" altLang="ko-KR" sz="16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출처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서울특별시 제공 데이터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서울시 골목상권 영역 내 점포의 추정매출 정보와 매출 건수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칼럼 정보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년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기준 분기 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서비스 업종 코드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당월 매출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비율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금액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건수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, </a:t>
            </a:r>
            <a:b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</a:b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  <a:sym typeface="Wingdings" panose="05000000000000000000" pitchFamily="2" charset="2"/>
              </a:rPr>
              <a:t>요일 별 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매출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_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비율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금액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건수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성별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_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매출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_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비율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금액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건수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,  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시간대별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_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매출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_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비율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금액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건수</a:t>
            </a: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,</a:t>
            </a:r>
            <a:b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</a:br>
            <a:r>
              <a:rPr lang="en-US" altLang="ko-KR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매출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_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비율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금액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건수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등 </a:t>
            </a:r>
            <a:r>
              <a:rPr lang="ko-KR" altLang="en-US" u="sng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총 </a:t>
            </a:r>
            <a:r>
              <a:rPr lang="en-US" altLang="ko-KR" u="sng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80</a:t>
            </a:r>
            <a:r>
              <a:rPr lang="ko-KR" altLang="en-US" u="sng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개 칼럼</a:t>
            </a:r>
            <a:endParaRPr lang="en-US" altLang="ko-KR" sz="1400" b="1" u="sng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연령대별 정보 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: 10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20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30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40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50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60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대 이상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시간대별 정보 </a:t>
            </a:r>
            <a: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1(00:00~06:00), 2(06:00~11:00), 3(11:00~14:00), 4(14:00~17:00),</a:t>
            </a:r>
            <a:br>
              <a:rPr lang="en-US" altLang="ko-KR"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r>
              <a:rPr lang="en-US" altLang="ko-KR" dirty="0">
                <a:latin typeface="맑은 고딕" charset="0"/>
                <a:ea typeface="맑은 고딕" charset="0"/>
              </a:rPr>
              <a:t>	        </a:t>
            </a:r>
            <a:r>
              <a:rPr lang="en-US" altLang="ko-KR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5(17:00~21:00), 6(21:00~24:00)</a:t>
            </a: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altLang="en-US" b="1" u="sng" dirty="0">
                <a:solidFill>
                  <a:schemeClr val="tx1"/>
                </a:solidFill>
                <a:latin typeface="+mj-ea"/>
                <a:ea typeface="+mj-ea"/>
              </a:rPr>
              <a:t>총 </a:t>
            </a:r>
            <a:r>
              <a:rPr lang="en-US" altLang="ko-KR" b="1" u="sng" dirty="0">
                <a:solidFill>
                  <a:schemeClr val="tx1"/>
                </a:solidFill>
                <a:latin typeface="+mj-ea"/>
                <a:ea typeface="+mj-ea"/>
              </a:rPr>
              <a:t>134,143</a:t>
            </a:r>
            <a:r>
              <a:rPr lang="ko-KR" altLang="en-US" b="1" u="sng" dirty="0">
                <a:solidFill>
                  <a:schemeClr val="tx1"/>
                </a:solidFill>
                <a:latin typeface="+mj-ea"/>
                <a:ea typeface="+mj-ea"/>
              </a:rPr>
              <a:t>개 데이터</a:t>
            </a:r>
            <a:endParaRPr lang="en-US" altLang="ko-KR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90600" lvl="2" indent="-274638">
              <a:lnSpc>
                <a:spcPct val="15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Char char="•"/>
            </a:pPr>
            <a:endParaRPr lang="en-US" altLang="ko-KR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D2EEF-306E-40FE-A05F-CDA339A8076C}"/>
              </a:ext>
            </a:extLst>
          </p:cNvPr>
          <p:cNvSpPr txBox="1"/>
          <p:nvPr/>
        </p:nvSpPr>
        <p:spPr>
          <a:xfrm>
            <a:off x="9653049" y="5601988"/>
            <a:ext cx="1008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매출 데이터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1756</Words>
  <Application>Microsoft Office PowerPoint</Application>
  <PresentationFormat>와이드스크린</PresentationFormat>
  <Paragraphs>544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Cambria Math</vt:lpstr>
      <vt:lpstr>맑은 고딕</vt:lpstr>
      <vt:lpstr>Nanum Gothic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김예은</dc:creator>
  <cp:lastModifiedBy>이동호</cp:lastModifiedBy>
  <cp:revision>42</cp:revision>
  <dcterms:created xsi:type="dcterms:W3CDTF">2019-05-05T13:36:51Z</dcterms:created>
  <dcterms:modified xsi:type="dcterms:W3CDTF">2021-04-09T00:54:51Z</dcterms:modified>
</cp:coreProperties>
</file>